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4"/>
    <p:sldMasterId id="2147483858" r:id="rId5"/>
  </p:sldMasterIdLst>
  <p:notesMasterIdLst>
    <p:notesMasterId r:id="rId19"/>
  </p:notesMasterIdLst>
  <p:handoutMasterIdLst>
    <p:handoutMasterId r:id="rId20"/>
  </p:handoutMasterIdLst>
  <p:sldIdLst>
    <p:sldId id="815" r:id="rId6"/>
    <p:sldId id="821" r:id="rId7"/>
    <p:sldId id="819" r:id="rId8"/>
    <p:sldId id="823" r:id="rId9"/>
    <p:sldId id="824" r:id="rId10"/>
    <p:sldId id="830" r:id="rId11"/>
    <p:sldId id="831" r:id="rId12"/>
    <p:sldId id="832" r:id="rId13"/>
    <p:sldId id="826" r:id="rId14"/>
    <p:sldId id="834" r:id="rId15"/>
    <p:sldId id="835" r:id="rId16"/>
    <p:sldId id="829" r:id="rId17"/>
    <p:sldId id="833" r:id="rId18"/>
  </p:sldIdLst>
  <p:sldSz cx="9144000" cy="5143500" type="screen16x9"/>
  <p:notesSz cx="7023100" cy="93091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96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92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88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85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4814" algn="l" defTabSz="91392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1770" algn="l" defTabSz="91392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8736" algn="l" defTabSz="91392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5699" algn="l" defTabSz="91392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4">
          <p15:clr>
            <a:srgbClr val="A4A3A4"/>
          </p15:clr>
        </p15:guide>
        <p15:guide id="2" orient="horz" pos="420" userDrawn="1">
          <p15:clr>
            <a:srgbClr val="A4A3A4"/>
          </p15:clr>
        </p15:guide>
        <p15:guide id="3" pos="181">
          <p15:clr>
            <a:srgbClr val="A4A3A4"/>
          </p15:clr>
        </p15:guide>
        <p15:guide id="4" pos="2884">
          <p15:clr>
            <a:srgbClr val="A4A3A4"/>
          </p15:clr>
        </p15:guide>
        <p15:guide id="5" orient="horz" pos="1332" userDrawn="1">
          <p15:clr>
            <a:srgbClr val="A4A3A4"/>
          </p15:clr>
        </p15:guide>
        <p15:guide id="6" orient="horz" pos="16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st, Terri" initials="WT" lastIdx="8" clrIdx="0"/>
  <p:cmAuthor id="1" name="a0193099" initials="kb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92D050"/>
    <a:srgbClr val="006600"/>
    <a:srgbClr val="FFFF65"/>
    <a:srgbClr val="B0DD7F"/>
    <a:srgbClr val="E4E4E4"/>
    <a:srgbClr val="FFDDDD"/>
    <a:srgbClr val="FFFFFF"/>
    <a:srgbClr val="006699"/>
    <a:srgbClr val="117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9846" autoAdjust="0"/>
    <p:restoredTop sz="90241" autoAdjust="0"/>
  </p:normalViewPr>
  <p:slideViewPr>
    <p:cSldViewPr snapToGrid="0">
      <p:cViewPr varScale="1">
        <p:scale>
          <a:sx n="85" d="100"/>
          <a:sy n="85" d="100"/>
        </p:scale>
        <p:origin x="60" y="304"/>
      </p:cViewPr>
      <p:guideLst>
        <p:guide orient="horz" pos="324"/>
        <p:guide orient="horz" pos="420"/>
        <p:guide pos="181"/>
        <p:guide pos="2884"/>
        <p:guide orient="horz" pos="1332"/>
        <p:guide orient="horz" pos="16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2932"/>
        <p:guide pos="221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5000000000000005E-2"/>
          <c:y val="1.4787505675550162E-2"/>
          <c:w val="0.95229189338511344"/>
          <c:h val="0.8588867703921483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Pt>
            <c:idx val="1"/>
            <c:marker>
              <c:symbol val="none"/>
            </c:marker>
            <c:bubble3D val="0"/>
          </c:dPt>
          <c:xVal>
            <c:numRef>
              <c:f>Sheet1!$B$1:$C$1</c:f>
              <c:numCache>
                <c:formatCode>General</c:formatCode>
                <c:ptCount val="2"/>
                <c:pt idx="0">
                  <c:v>60</c:v>
                </c:pt>
                <c:pt idx="1">
                  <c:v>1</c:v>
                </c:pt>
              </c:numCache>
            </c:numRef>
          </c:xVal>
          <c:yVal>
            <c:numRef>
              <c:f>Sheet1!$B$2:$C$2</c:f>
              <c:numCache>
                <c:formatCode>General</c:formatCode>
                <c:ptCount val="2"/>
                <c:pt idx="0">
                  <c:v>-40</c:v>
                </c:pt>
                <c:pt idx="1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917096"/>
        <c:axId val="88915528"/>
      </c:scatterChart>
      <c:valAx>
        <c:axId val="88917096"/>
        <c:scaling>
          <c:orientation val="minMax"/>
          <c:max val="60"/>
          <c:min val="-5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Vin (V)</a:t>
                </a:r>
              </a:p>
            </c:rich>
          </c:tx>
          <c:layout>
            <c:manualLayout>
              <c:xMode val="edge"/>
              <c:yMode val="edge"/>
              <c:x val="0.422397673263815"/>
              <c:y val="0.9100804460858517"/>
            </c:manualLayout>
          </c:layout>
          <c:overlay val="0"/>
        </c:title>
        <c:numFmt formatCode="General" sourceLinked="1"/>
        <c:majorTickMark val="cross"/>
        <c:minorTickMark val="cross"/>
        <c:tickLblPos val="nextTo"/>
        <c:spPr>
          <a:ln w="15875">
            <a:solidFill>
              <a:schemeClr val="tx1"/>
            </a:solidFill>
          </a:ln>
        </c:spPr>
        <c:crossAx val="88915528"/>
        <c:crosses val="autoZero"/>
        <c:crossBetween val="midCat"/>
        <c:majorUnit val="10"/>
        <c:minorUnit val="5"/>
      </c:valAx>
      <c:valAx>
        <c:axId val="88915528"/>
        <c:scaling>
          <c:orientation val="minMax"/>
          <c:max val="5"/>
          <c:min val="0"/>
        </c:scaling>
        <c:delete val="0"/>
        <c:axPos val="l"/>
        <c:majorGridlines/>
        <c:numFmt formatCode="General" sourceLinked="0"/>
        <c:majorTickMark val="out"/>
        <c:minorTickMark val="none"/>
        <c:tickLblPos val="none"/>
        <c:spPr>
          <a:ln w="19050">
            <a:solidFill>
              <a:schemeClr val="tx1"/>
            </a:solidFill>
          </a:ln>
        </c:spPr>
        <c:crossAx val="88917096"/>
        <c:crosses val="autoZero"/>
        <c:crossBetween val="midCat"/>
        <c:majorUnit val="6"/>
        <c:minorUnit val="0.2"/>
      </c:valAx>
      <c:spPr>
        <a:noFill/>
        <a:ln w="0">
          <a:solidFill>
            <a:schemeClr val="tx1"/>
          </a:solidFill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0.5135</cdr:x>
      <cdr:y>0.68869</cdr:y>
    </cdr:from>
    <cdr:to>
      <cdr:x>0.7635</cdr:x>
      <cdr:y>0.73921</cdr:y>
    </cdr:to>
    <cdr:sp macro="" textlink="">
      <cdr:nvSpPr>
        <cdr:cNvPr id="5" name="Rounded Rectangle 4"/>
        <cdr:cNvSpPr/>
      </cdr:nvSpPr>
      <cdr:spPr>
        <a:xfrm xmlns:a="http://schemas.openxmlformats.org/drawingml/2006/main">
          <a:off x="4004794" y="3778434"/>
          <a:ext cx="1949744" cy="27717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6350"/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>
              <a:solidFill>
                <a:schemeClr val="tx1"/>
              </a:solidFill>
            </a:rPr>
            <a:t>LM78Mxx</a:t>
          </a:r>
          <a:endParaRPr lang="en-US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0.15027</cdr:x>
      <cdr:y>0.68966</cdr:y>
    </cdr:from>
    <cdr:to>
      <cdr:x>0.34257</cdr:x>
      <cdr:y>0.73616</cdr:y>
    </cdr:to>
    <cdr:sp macro="" textlink="">
      <cdr:nvSpPr>
        <cdr:cNvPr id="8" name="Rounded Rectangle 7"/>
        <cdr:cNvSpPr/>
      </cdr:nvSpPr>
      <cdr:spPr>
        <a:xfrm xmlns:a="http://schemas.openxmlformats.org/drawingml/2006/main">
          <a:off x="1171962" y="3783760"/>
          <a:ext cx="1499743" cy="25511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6350"/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LM79Mxx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0.48115</cdr:x>
      <cdr:y>0.61117</cdr:y>
    </cdr:from>
    <cdr:to>
      <cdr:x>0.63115</cdr:x>
      <cdr:y>0.65368</cdr:y>
    </cdr:to>
    <cdr:sp macro="" textlink="">
      <cdr:nvSpPr>
        <cdr:cNvPr id="9" name="Rounded Rectangle 8"/>
        <cdr:cNvSpPr/>
      </cdr:nvSpPr>
      <cdr:spPr>
        <a:xfrm xmlns:a="http://schemas.openxmlformats.org/drawingml/2006/main">
          <a:off x="3752485" y="3353128"/>
          <a:ext cx="1169846" cy="233226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  <a:ln xmlns:a="http://schemas.openxmlformats.org/drawingml/2006/main" w="6350"/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>
              <a:solidFill>
                <a:schemeClr val="tx1"/>
              </a:solidFill>
            </a:rPr>
            <a:t>LM1117-N</a:t>
          </a:r>
          <a:endParaRPr lang="en-US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0.51823</cdr:x>
      <cdr:y>0.52004</cdr:y>
    </cdr:from>
    <cdr:to>
      <cdr:x>0.75862</cdr:x>
      <cdr:y>0.56433</cdr:y>
    </cdr:to>
    <cdr:sp macro="" textlink="">
      <cdr:nvSpPr>
        <cdr:cNvPr id="11" name="Rounded Rectangle 10"/>
        <cdr:cNvSpPr/>
      </cdr:nvSpPr>
      <cdr:spPr>
        <a:xfrm xmlns:a="http://schemas.openxmlformats.org/drawingml/2006/main">
          <a:off x="4041642" y="2853135"/>
          <a:ext cx="1874796" cy="24299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6350"/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>
              <a:solidFill>
                <a:schemeClr val="tx1"/>
              </a:solidFill>
            </a:rPr>
            <a:t>LM78XX</a:t>
          </a:r>
          <a:endParaRPr lang="en-US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0.51925</cdr:x>
      <cdr:y>0.80546</cdr:y>
    </cdr:from>
    <cdr:to>
      <cdr:x>0.75964</cdr:x>
      <cdr:y>0.84866</cdr:y>
    </cdr:to>
    <cdr:sp macro="" textlink="">
      <cdr:nvSpPr>
        <cdr:cNvPr id="14" name="Rounded Rectangle 13"/>
        <cdr:cNvSpPr/>
      </cdr:nvSpPr>
      <cdr:spPr>
        <a:xfrm xmlns:a="http://schemas.openxmlformats.org/drawingml/2006/main">
          <a:off x="4049616" y="4234948"/>
          <a:ext cx="1874795" cy="227137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  <a:ln xmlns:a="http://schemas.openxmlformats.org/drawingml/2006/main" w="6350"/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LM78Lxx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0.15027</cdr:x>
      <cdr:y>0.80856</cdr:y>
    </cdr:from>
    <cdr:to>
      <cdr:x>0.39065</cdr:x>
      <cdr:y>0.85495</cdr:y>
    </cdr:to>
    <cdr:sp macro="" textlink="">
      <cdr:nvSpPr>
        <cdr:cNvPr id="15" name="Rounded Rectangle 14"/>
        <cdr:cNvSpPr/>
      </cdr:nvSpPr>
      <cdr:spPr>
        <a:xfrm xmlns:a="http://schemas.openxmlformats.org/drawingml/2006/main">
          <a:off x="1171962" y="4251224"/>
          <a:ext cx="1874718" cy="24391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6350"/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>
              <a:solidFill>
                <a:schemeClr val="tx1"/>
              </a:solidFill>
            </a:rPr>
            <a:t>LM79Lxx</a:t>
          </a:r>
          <a:endParaRPr lang="en-US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0.49098</cdr:x>
      <cdr:y>0.448</cdr:y>
    </cdr:from>
    <cdr:to>
      <cdr:x>0.80483</cdr:x>
      <cdr:y>0.49423</cdr:y>
    </cdr:to>
    <cdr:sp macro="" textlink="">
      <cdr:nvSpPr>
        <cdr:cNvPr id="17" name="Rounded Rectangle 16"/>
        <cdr:cNvSpPr/>
      </cdr:nvSpPr>
      <cdr:spPr>
        <a:xfrm xmlns:a="http://schemas.openxmlformats.org/drawingml/2006/main">
          <a:off x="3829157" y="2457933"/>
          <a:ext cx="2447709" cy="253636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75000"/>
          </a:schemeClr>
        </a:solidFill>
        <a:ln xmlns:a="http://schemas.openxmlformats.org/drawingml/2006/main" w="6350"/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>
              <a:solidFill>
                <a:schemeClr val="bg1"/>
              </a:solidFill>
            </a:rPr>
            <a:t>LM317-N/LM317A</a:t>
          </a:r>
          <a:endParaRPr lang="en-US" sz="1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0.49098</cdr:x>
      <cdr:y>0.40213</cdr:y>
    </cdr:from>
    <cdr:to>
      <cdr:x>0.97608</cdr:x>
      <cdr:y>0.44803</cdr:y>
    </cdr:to>
    <cdr:sp macro="" textlink="">
      <cdr:nvSpPr>
        <cdr:cNvPr id="18" name="Rounded Rectangle 17"/>
        <cdr:cNvSpPr/>
      </cdr:nvSpPr>
      <cdr:spPr>
        <a:xfrm xmlns:a="http://schemas.openxmlformats.org/drawingml/2006/main">
          <a:off x="3829157" y="2206272"/>
          <a:ext cx="3783283" cy="251826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75000"/>
          </a:schemeClr>
        </a:solidFill>
        <a:ln xmlns:a="http://schemas.openxmlformats.org/drawingml/2006/main" w="6350"/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>
              <a:solidFill>
                <a:schemeClr val="bg1"/>
              </a:solidFill>
            </a:rPr>
            <a:t>LM317HV</a:t>
          </a:r>
          <a:endParaRPr lang="en-US" sz="1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0.48399</cdr:x>
      <cdr:y>0.32083</cdr:y>
    </cdr:from>
    <cdr:to>
      <cdr:x>0.71476</cdr:x>
      <cdr:y>0.36444</cdr:y>
    </cdr:to>
    <cdr:sp macro="" textlink="">
      <cdr:nvSpPr>
        <cdr:cNvPr id="19" name="Rounded Rectangle 18"/>
        <cdr:cNvSpPr/>
      </cdr:nvSpPr>
      <cdr:spPr>
        <a:xfrm xmlns:a="http://schemas.openxmlformats.org/drawingml/2006/main">
          <a:off x="3774607" y="1760187"/>
          <a:ext cx="1799770" cy="239262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  <a:ln xmlns:a="http://schemas.openxmlformats.org/drawingml/2006/main" w="6350"/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LM1086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0.48488</cdr:x>
      <cdr:y>0.21869</cdr:y>
    </cdr:from>
    <cdr:to>
      <cdr:x>0.71565</cdr:x>
      <cdr:y>0.26121</cdr:y>
    </cdr:to>
    <cdr:sp macro="" textlink="">
      <cdr:nvSpPr>
        <cdr:cNvPr id="23" name="Rounded Rectangle 22"/>
        <cdr:cNvSpPr/>
      </cdr:nvSpPr>
      <cdr:spPr>
        <a:xfrm xmlns:a="http://schemas.openxmlformats.org/drawingml/2006/main">
          <a:off x="3781593" y="1199813"/>
          <a:ext cx="1799769" cy="233281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  <a:ln xmlns:a="http://schemas.openxmlformats.org/drawingml/2006/main" w="6350"/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LM1085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0.11067</cdr:x>
      <cdr:y>0.44818</cdr:y>
    </cdr:from>
    <cdr:to>
      <cdr:x>0.42124</cdr:x>
      <cdr:y>0.49423</cdr:y>
    </cdr:to>
    <cdr:sp macro="" textlink="">
      <cdr:nvSpPr>
        <cdr:cNvPr id="25" name="Rounded Rectangle 24"/>
        <cdr:cNvSpPr/>
      </cdr:nvSpPr>
      <cdr:spPr>
        <a:xfrm xmlns:a="http://schemas.openxmlformats.org/drawingml/2006/main">
          <a:off x="863129" y="2458921"/>
          <a:ext cx="2422128" cy="252648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75000"/>
          </a:schemeClr>
        </a:solidFill>
        <a:ln xmlns:a="http://schemas.openxmlformats.org/drawingml/2006/main" w="6350"/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>
              <a:solidFill>
                <a:schemeClr val="bg1"/>
              </a:solidFill>
            </a:rPr>
            <a:t>LM337-N</a:t>
          </a:r>
          <a:endParaRPr lang="en-US" sz="1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0.48419</cdr:x>
      <cdr:y>0.11356</cdr:y>
    </cdr:from>
    <cdr:to>
      <cdr:x>0.71634</cdr:x>
      <cdr:y>0.15303</cdr:y>
    </cdr:to>
    <cdr:sp macro="" textlink="">
      <cdr:nvSpPr>
        <cdr:cNvPr id="30" name="Rounded Rectangle 29"/>
        <cdr:cNvSpPr/>
      </cdr:nvSpPr>
      <cdr:spPr>
        <a:xfrm xmlns:a="http://schemas.openxmlformats.org/drawingml/2006/main">
          <a:off x="3776212" y="623058"/>
          <a:ext cx="1810532" cy="216548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  <a:ln xmlns:a="http://schemas.openxmlformats.org/drawingml/2006/main" w="6350"/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LM1084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0.15394</cdr:x>
      <cdr:y>0.52095</cdr:y>
    </cdr:from>
    <cdr:to>
      <cdr:x>0.34624</cdr:x>
      <cdr:y>0.56433</cdr:y>
    </cdr:to>
    <cdr:sp macro="" textlink="">
      <cdr:nvSpPr>
        <cdr:cNvPr id="32" name="Rounded Rectangle 31"/>
        <cdr:cNvSpPr/>
      </cdr:nvSpPr>
      <cdr:spPr>
        <a:xfrm xmlns:a="http://schemas.openxmlformats.org/drawingml/2006/main">
          <a:off x="1200537" y="2858127"/>
          <a:ext cx="1499743" cy="23800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6350"/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LM79XX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0.48419</cdr:x>
      <cdr:y>0.15807</cdr:y>
    </cdr:from>
    <cdr:to>
      <cdr:x>0.57305</cdr:x>
      <cdr:y>0.1964</cdr:y>
    </cdr:to>
    <cdr:sp macro="" textlink="">
      <cdr:nvSpPr>
        <cdr:cNvPr id="16" name="Rounded Rectangle 15"/>
        <cdr:cNvSpPr/>
      </cdr:nvSpPr>
      <cdr:spPr>
        <a:xfrm xmlns:a="http://schemas.openxmlformats.org/drawingml/2006/main">
          <a:off x="3776212" y="867255"/>
          <a:ext cx="692978" cy="210282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  <a:ln xmlns:a="http://schemas.openxmlformats.org/drawingml/2006/main" w="6350"/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0" tIns="45720" rIns="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/>
            <a:t>LMS1585A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0.48511</cdr:x>
      <cdr:y>0.26808</cdr:y>
    </cdr:from>
    <cdr:to>
      <cdr:x>0.57397</cdr:x>
      <cdr:y>0.30641</cdr:y>
    </cdr:to>
    <cdr:sp macro="" textlink="">
      <cdr:nvSpPr>
        <cdr:cNvPr id="20" name="Rounded Rectangle 19"/>
        <cdr:cNvSpPr/>
      </cdr:nvSpPr>
      <cdr:spPr>
        <a:xfrm xmlns:a="http://schemas.openxmlformats.org/drawingml/2006/main">
          <a:off x="3783390" y="1470793"/>
          <a:ext cx="692978" cy="21028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  <a:ln xmlns:a="http://schemas.openxmlformats.org/drawingml/2006/main" w="6350"/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0" tIns="45720" rIns="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/>
            <a:t>LMS1587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0.48511</cdr:x>
      <cdr:y>0.75472</cdr:y>
    </cdr:from>
    <cdr:to>
      <cdr:x>0.79872</cdr:x>
      <cdr:y>0.79183</cdr:y>
    </cdr:to>
    <cdr:sp macro="" textlink="">
      <cdr:nvSpPr>
        <cdr:cNvPr id="21" name="Rounded Rectangle 20"/>
        <cdr:cNvSpPr/>
      </cdr:nvSpPr>
      <cdr:spPr>
        <a:xfrm xmlns:a="http://schemas.openxmlformats.org/drawingml/2006/main">
          <a:off x="3783390" y="3968145"/>
          <a:ext cx="2445821" cy="195151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  <a:ln xmlns:a="http://schemas.openxmlformats.org/drawingml/2006/main" w="6350"/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LM317L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0.50175</cdr:x>
      <cdr:y>0.02778</cdr:y>
    </cdr:from>
    <cdr:to>
      <cdr:x>0.80882</cdr:x>
      <cdr:y>0.06721</cdr:y>
    </cdr:to>
    <cdr:sp macro="" textlink="">
      <cdr:nvSpPr>
        <cdr:cNvPr id="22" name="Rounded Rectangle 21"/>
        <cdr:cNvSpPr/>
      </cdr:nvSpPr>
      <cdr:spPr>
        <a:xfrm xmlns:a="http://schemas.openxmlformats.org/drawingml/2006/main">
          <a:off x="3913136" y="152400"/>
          <a:ext cx="2394824" cy="216339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2">
            <a:lumMod val="75000"/>
          </a:schemeClr>
        </a:solidFill>
        <a:ln xmlns:a="http://schemas.openxmlformats.org/drawingml/2006/main" w="6350"/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LM338</a:t>
          </a:r>
          <a:endParaRPr lang="en-US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42969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527" y="1"/>
            <a:ext cx="3042968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2685"/>
            <a:ext cx="3042969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527" y="8842685"/>
            <a:ext cx="3042968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3C7419-61D9-46C1-97E9-76E9D8F8C3E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754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42969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527" y="1"/>
            <a:ext cx="3042968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575" y="700088"/>
            <a:ext cx="62039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474" y="4422146"/>
            <a:ext cx="5618157" cy="418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2685"/>
            <a:ext cx="3042969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527" y="8842685"/>
            <a:ext cx="3042968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03C3B5-9CFC-4B60-AD1F-942309290D4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59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696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392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88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85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4814" algn="l" defTabSz="9139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770" algn="l" defTabSz="9139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736" algn="l" defTabSz="9139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699" algn="l" defTabSz="9139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2336" indent="-112336">
              <a:buClr>
                <a:srgbClr val="0000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/>
              </a:rPr>
              <a:t>LM317 - 1%, HV, SOT223;          LM317L – CSP;           LM1117 – WSON;             LM1084/85 – 29V-3A,5A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EF9C1-ECF5-4641-BA08-EF11AC0D58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36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If surface area were to be the only consideration, the SOT-223 and the WSON would be packages of choice today. This is particularly true in handheld applications where PCB space is a common concern. For these types of applications, the LM1117-N in the WSON package and the LM317A in the SOT-223 package are of interest. Of note is that </a:t>
            </a:r>
            <a:r>
              <a:rPr lang="en-US" dirty="0" err="1">
                <a:latin typeface="+mn-lt"/>
              </a:rPr>
              <a:t>ThetaJA</a:t>
            </a:r>
            <a:r>
              <a:rPr lang="en-US" dirty="0">
                <a:latin typeface="+mn-lt"/>
              </a:rPr>
              <a:t> for the SOT-223 package can be reduced to approximately 55°C/W by taking proper precautions in PCB design. This is further explained in the section on heat sinks in the LM317A datasheet.</a:t>
            </a:r>
          </a:p>
          <a:p>
            <a:pPr defTabSz="9332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D4333-B59D-493A-AADD-3295B9BB8D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16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A56DE-4CE4-4796-852A-DED9019CF81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91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B15FE-3D04-4566-9BBF-194A616C286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293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A56DE-4CE4-4796-852A-DED9019CF81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310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A56DE-4CE4-4796-852A-DED9019CF81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862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9575" y="700088"/>
            <a:ext cx="6203950" cy="3490912"/>
          </a:xfrm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A56DE-4CE4-4796-852A-DED9019CF81F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459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A56DE-4CE4-4796-852A-DED9019CF81F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99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697965"/>
            <a:ext cx="8458200" cy="648201"/>
          </a:xfrm>
        </p:spPr>
        <p:txBody>
          <a:bodyPr anchor="t"/>
          <a:lstStyle>
            <a:lvl1pPr>
              <a:lnSpc>
                <a:spcPct val="100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415586"/>
            <a:ext cx="8458200" cy="628545"/>
          </a:xfrm>
          <a:ln/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9" name="Picture 18" descr="ti_logo_powerpoint_1_lin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42" y="4753677"/>
            <a:ext cx="1572613" cy="194339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97820" y="4653458"/>
            <a:ext cx="8874108" cy="353082"/>
            <a:chOff x="97820" y="4653458"/>
            <a:chExt cx="8874108" cy="353082"/>
          </a:xfrm>
        </p:grpSpPr>
        <p:grpSp>
          <p:nvGrpSpPr>
            <p:cNvPr id="12" name="Group 11"/>
            <p:cNvGrpSpPr/>
            <p:nvPr userDrawn="1"/>
          </p:nvGrpSpPr>
          <p:grpSpPr>
            <a:xfrm>
              <a:off x="97820" y="4654430"/>
              <a:ext cx="8874108" cy="352110"/>
              <a:chOff x="-7620" y="6323077"/>
              <a:chExt cx="8814816" cy="466344"/>
            </a:xfrm>
          </p:grpSpPr>
          <p:cxnSp>
            <p:nvCxnSpPr>
              <p:cNvPr id="14" name="Straight Connector 13"/>
              <p:cNvCxnSpPr/>
              <p:nvPr userDrawn="1"/>
            </p:nvCxnSpPr>
            <p:spPr>
              <a:xfrm>
                <a:off x="-7620" y="6789420"/>
                <a:ext cx="8814816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>
                <a:off x="-7620" y="6324600"/>
                <a:ext cx="8814816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rot="16200000">
                <a:off x="8571262" y="6556249"/>
                <a:ext cx="466344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/>
            <p:nvPr userDrawn="1"/>
          </p:nvCxnSpPr>
          <p:spPr>
            <a:xfrm rot="16200000">
              <a:off x="-78235" y="4829513"/>
              <a:ext cx="352110" cy="0"/>
            </a:xfrm>
            <a:prstGeom prst="line">
              <a:avLst/>
            </a:prstGeom>
            <a:ln w="3175" cmpd="sng"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2543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7"/>
            <a:ext cx="8458200" cy="1102519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50"/>
            <a:ext cx="2133600" cy="15478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AE7985EE-CC81-4AD9-9FD5-46D7FDA8E03F}" type="slidenum">
              <a:rPr lang="en-US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16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89" y="786352"/>
            <a:ext cx="8467725" cy="3709449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37485"/>
            <a:ext cx="2133600" cy="1547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128E319A-B9F6-4FB7-9BDD-0D517CA1CB71}" type="slidenum">
              <a:rPr lang="en-US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77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37485"/>
            <a:ext cx="2133600" cy="1547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00C9E872-E0BB-4469-A3CE-4B2AA192E6E7}" type="slidenum">
              <a:rPr lang="en-US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732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37485"/>
            <a:ext cx="2133600" cy="1547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DC0F6681-0B9D-4147-BD5D-B07A4CAAC7B9}" type="slidenum">
              <a:rPr lang="en-US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0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9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9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4871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90" y="786362"/>
            <a:ext cx="8467725" cy="3709449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710" y="479999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892281B-189C-DD44-8CCD-1176BC153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82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710" y="479999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892281B-189C-DD44-8CCD-1176BC153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66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95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872678"/>
          </a:xfrm>
        </p:spPr>
        <p:txBody>
          <a:bodyPr anchor="b"/>
          <a:lstStyle>
            <a:lvl1pPr>
              <a:lnSpc>
                <a:spcPct val="100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330003"/>
            <a:ext cx="8458200" cy="628545"/>
          </a:xfrm>
          <a:ln/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-1" y="4652284"/>
            <a:ext cx="8836528" cy="344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-34800" y="4654430"/>
            <a:ext cx="8874108" cy="352110"/>
            <a:chOff x="-7620" y="6323077"/>
            <a:chExt cx="8814816" cy="466344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-7620" y="6789420"/>
              <a:ext cx="8814816" cy="0"/>
            </a:xfrm>
            <a:prstGeom prst="line">
              <a:avLst/>
            </a:prstGeom>
            <a:ln w="3175" cmpd="sng"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-7620" y="6324600"/>
              <a:ext cx="8814816" cy="0"/>
            </a:xfrm>
            <a:prstGeom prst="line">
              <a:avLst/>
            </a:prstGeom>
            <a:ln w="3175" cmpd="sng"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rot="16200000">
              <a:off x="8571262" y="6556249"/>
              <a:ext cx="466344" cy="0"/>
            </a:xfrm>
            <a:prstGeom prst="line">
              <a:avLst/>
            </a:prstGeom>
            <a:ln w="3175" cmpd="sng"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9" name="Picture 18" descr="ti_logo_powerpoint_1_lin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42" y="4753677"/>
            <a:ext cx="1572613" cy="19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16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710" y="479999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892281B-189C-DD44-8CCD-1176BC153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7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6" y="889397"/>
            <a:ext cx="4157663" cy="351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7"/>
            <a:ext cx="4157662" cy="351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6AECC-273E-4781-AABB-A1D7E6645A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44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342899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prstMaterial="matte">
              <a:contourClr>
                <a:schemeClr val="accent2">
                  <a:tint val="20000"/>
                </a:schemeClr>
              </a:contourClr>
            </a:sp3d>
          </a:bodyPr>
          <a:lstStyle>
            <a:lvl1pPr algn="l">
              <a:defRPr sz="3400" b="1" cap="none" spc="50">
                <a:ln w="11430"/>
                <a:solidFill>
                  <a:srgbClr val="C0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32532" y="4590225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2993F-1F84-42BA-ABC1-3A9E2E265D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148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5600" y="4529138"/>
            <a:ext cx="2133600" cy="154781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89201" y="4529138"/>
            <a:ext cx="4144963" cy="221456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42100" y="4529138"/>
            <a:ext cx="2133600" cy="15478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5073B7-BA1B-47BE-98C6-ED142E050520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4793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8"/>
            <a:ext cx="8458200" cy="61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8" tIns="45702" rIns="91398" bIns="457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90" y="794159"/>
            <a:ext cx="8467725" cy="3701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8" tIns="45702" rIns="91398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710" y="479999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892281B-189C-DD44-8CCD-1176BC153E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 descr="ti_logo_powerpoint_1_line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42" y="4753677"/>
            <a:ext cx="1572613" cy="194339"/>
          </a:xfrm>
          <a:prstGeom prst="rect">
            <a:avLst/>
          </a:prstGeom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184974" y="4732576"/>
            <a:ext cx="2533650" cy="21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5" tIns="45718" rIns="91435" bIns="45718">
            <a:spAutoFit/>
          </a:bodyPr>
          <a:lstStyle/>
          <a:p>
            <a:pPr marL="0" marR="0" indent="0" algn="l" defTabSz="914354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latin typeface="Arial"/>
                <a:cs typeface="Arial"/>
              </a:rPr>
              <a:t>TI </a:t>
            </a:r>
            <a:r>
              <a:rPr lang="en-US" sz="800" dirty="0" smtClean="0">
                <a:latin typeface="Arial"/>
                <a:cs typeface="Arial"/>
              </a:rPr>
              <a:t>Information – Selective Disclosure</a:t>
            </a:r>
            <a:endParaRPr lang="en-US" sz="800" dirty="0"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 userDrawn="1"/>
        </p:nvGrpSpPr>
        <p:grpSpPr>
          <a:xfrm>
            <a:off x="97820" y="4653458"/>
            <a:ext cx="8874108" cy="353082"/>
            <a:chOff x="97820" y="4653458"/>
            <a:chExt cx="8874108" cy="353082"/>
          </a:xfrm>
        </p:grpSpPr>
        <p:grpSp>
          <p:nvGrpSpPr>
            <p:cNvPr id="15" name="Group 14"/>
            <p:cNvGrpSpPr/>
            <p:nvPr userDrawn="1"/>
          </p:nvGrpSpPr>
          <p:grpSpPr>
            <a:xfrm>
              <a:off x="97820" y="4654430"/>
              <a:ext cx="8874108" cy="352110"/>
              <a:chOff x="-7620" y="6323077"/>
              <a:chExt cx="8814816" cy="466344"/>
            </a:xfrm>
          </p:grpSpPr>
          <p:cxnSp>
            <p:nvCxnSpPr>
              <p:cNvPr id="16" name="Straight Connector 15"/>
              <p:cNvCxnSpPr/>
              <p:nvPr userDrawn="1"/>
            </p:nvCxnSpPr>
            <p:spPr>
              <a:xfrm>
                <a:off x="-7620" y="6789420"/>
                <a:ext cx="8814816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 userDrawn="1"/>
            </p:nvCxnSpPr>
            <p:spPr>
              <a:xfrm>
                <a:off x="-7620" y="6324600"/>
                <a:ext cx="8814816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 rot="16200000">
                <a:off x="8571262" y="6556249"/>
                <a:ext cx="466344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/>
            <p:cNvCxnSpPr/>
            <p:nvPr userDrawn="1"/>
          </p:nvCxnSpPr>
          <p:spPr>
            <a:xfrm rot="16200000">
              <a:off x="-78235" y="4829513"/>
              <a:ext cx="352110" cy="0"/>
            </a:xfrm>
            <a:prstGeom prst="line">
              <a:avLst/>
            </a:prstGeom>
            <a:ln w="3175" cmpd="sng"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8925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05" r:id="rId2"/>
    <p:sldLayoutId id="2147483809" r:id="rId3"/>
    <p:sldLayoutId id="2147483813" r:id="rId4"/>
    <p:sldLayoutId id="2147483868" r:id="rId5"/>
    <p:sldLayoutId id="2147483814" r:id="rId6"/>
    <p:sldLayoutId id="2147483890" r:id="rId7"/>
    <p:sldLayoutId id="2147483888" r:id="rId8"/>
    <p:sldLayoutId id="214748388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6998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3997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0995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7997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6914" indent="-226914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422" indent="-233257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3701" indent="-165027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210" indent="-233257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8415" indent="-172961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5418" indent="-172961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2419" indent="-172961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59411" indent="-172961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6416" indent="-172961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8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97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95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97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97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90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92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92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14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289" y="4743450"/>
            <a:ext cx="87407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56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89" y="79415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34800" y="4652282"/>
            <a:ext cx="8874108" cy="354258"/>
            <a:chOff x="-34800" y="4652282"/>
            <a:chExt cx="8874108" cy="354258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1" y="4652282"/>
              <a:ext cx="8836528" cy="344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6" name="Picture 15" descr="ti_logo_powerpoint_1_line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3651" y="4742198"/>
              <a:ext cx="1567826" cy="193747"/>
            </a:xfrm>
            <a:prstGeom prst="rect">
              <a:avLst/>
            </a:prstGeom>
          </p:spPr>
        </p:pic>
        <p:grpSp>
          <p:nvGrpSpPr>
            <p:cNvPr id="17" name="Group 16"/>
            <p:cNvGrpSpPr/>
            <p:nvPr userDrawn="1"/>
          </p:nvGrpSpPr>
          <p:grpSpPr>
            <a:xfrm>
              <a:off x="-34800" y="4654430"/>
              <a:ext cx="8874108" cy="352110"/>
              <a:chOff x="-7620" y="6323077"/>
              <a:chExt cx="8814816" cy="466344"/>
            </a:xfrm>
          </p:grpSpPr>
          <p:cxnSp>
            <p:nvCxnSpPr>
              <p:cNvPr id="18" name="Straight Connector 17"/>
              <p:cNvCxnSpPr/>
              <p:nvPr userDrawn="1"/>
            </p:nvCxnSpPr>
            <p:spPr>
              <a:xfrm>
                <a:off x="-7620" y="6789420"/>
                <a:ext cx="8814816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>
                <a:off x="-7620" y="6324600"/>
                <a:ext cx="8814816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 userDrawn="1"/>
            </p:nvCxnSpPr>
            <p:spPr>
              <a:xfrm rot="16200000">
                <a:off x="8571262" y="6556249"/>
                <a:ext cx="466344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710" y="479999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0892281B-189C-DD44-8CCD-1176BC153EB5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4" name="Text Box 31"/>
          <p:cNvSpPr txBox="1">
            <a:spLocks noChangeArrowheads="1"/>
          </p:cNvSpPr>
          <p:nvPr userDrawn="1"/>
        </p:nvSpPr>
        <p:spPr bwMode="auto">
          <a:xfrm>
            <a:off x="457200" y="4451208"/>
            <a:ext cx="2533650" cy="21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5" tIns="45718" rIns="91435" bIns="45718">
            <a:spAutoFit/>
          </a:bodyPr>
          <a:lstStyle/>
          <a:p>
            <a:pPr defTabSz="914354">
              <a:spcBef>
                <a:spcPct val="50000"/>
              </a:spcBef>
              <a:defRPr/>
            </a:pPr>
            <a:r>
              <a:rPr lang="en-US" sz="800" dirty="0">
                <a:solidFill>
                  <a:srgbClr val="000000"/>
                </a:solidFill>
                <a:latin typeface="Arial"/>
                <a:cs typeface="Arial"/>
              </a:rPr>
              <a:t>TI </a:t>
            </a: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Information – Selective Disclosure</a:t>
            </a:r>
            <a:endParaRPr lang="en-US" sz="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911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2" r:id="rId2"/>
    <p:sldLayoutId id="2147483866" r:id="rId3"/>
    <p:sldLayoutId id="214748386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342900" algn="l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6pPr>
      <a:lvl7pPr marL="685800" algn="l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7pPr>
      <a:lvl8pPr marL="1028700" algn="l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8pPr>
      <a:lvl9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9pPr>
    </p:titleStyle>
    <p:bodyStyle>
      <a:lvl1pPr marL="170260" indent="-170260" algn="l" rtl="0" eaLnBrk="0" fontAlgn="base" hangingPunct="0">
        <a:spcBef>
          <a:spcPts val="6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431006" indent="-175022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640556" indent="-123825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901304" indent="-175022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116806" indent="-129779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459706" indent="-129779" algn="l" rtl="0" fontAlgn="base">
        <a:spcBef>
          <a:spcPct val="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1802606" indent="-129779" algn="l" rtl="0" fontAlgn="base">
        <a:spcBef>
          <a:spcPct val="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2145506" indent="-129779" algn="l" rtl="0" fontAlgn="base">
        <a:spcBef>
          <a:spcPct val="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2488406" indent="-129779" algn="l" rtl="0" fontAlgn="base">
        <a:spcBef>
          <a:spcPct val="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SVA-BMP-BASE 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4589463"/>
            <a:ext cx="2133600" cy="153987"/>
          </a:xfrm>
        </p:spPr>
        <p:txBody>
          <a:bodyPr/>
          <a:lstStyle/>
          <a:p>
            <a:pPr>
              <a:defRPr/>
            </a:pPr>
            <a:fld id="{01A548AE-9E5D-40FD-8DBB-7D4377BABED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06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32159"/>
            <a:ext cx="8458200" cy="610791"/>
          </a:xfrm>
        </p:spPr>
        <p:txBody>
          <a:bodyPr/>
          <a:lstStyle/>
          <a:p>
            <a:r>
              <a:rPr lang="en-US" sz="3200" kern="1200" dirty="0" smtClean="0">
                <a:solidFill>
                  <a:schemeClr val="accent1"/>
                </a:solidFill>
                <a:latin typeface="+mn-lt"/>
                <a:sym typeface="Gill Sans Light"/>
              </a:rPr>
              <a:t>DS2003: </a:t>
            </a:r>
            <a:r>
              <a:rPr lang="en-US" sz="1800" b="0" kern="1200" dirty="0" smtClean="0">
                <a:solidFill>
                  <a:schemeClr val="accent1"/>
                </a:solidFill>
                <a:latin typeface="+mn-lt"/>
                <a:sym typeface="Gill Sans Light"/>
              </a:rPr>
              <a:t>Extended Temperature 50V, 350mA </a:t>
            </a:r>
            <a:r>
              <a:rPr lang="en-US" sz="1800" b="0" dirty="0" smtClean="0">
                <a:solidFill>
                  <a:schemeClr val="accent1"/>
                </a:solidFill>
                <a:latin typeface="+mn-lt"/>
                <a:sym typeface="Gill Sans Light"/>
              </a:rPr>
              <a:t>Seven Channel </a:t>
            </a:r>
            <a:r>
              <a:rPr lang="en-US" sz="1800" b="0" dirty="0">
                <a:solidFill>
                  <a:schemeClr val="accent1"/>
                </a:solidFill>
                <a:latin typeface="+mn-lt"/>
                <a:sym typeface="Gill Sans Light"/>
              </a:rPr>
              <a:t>Darlington </a:t>
            </a:r>
            <a:r>
              <a:rPr lang="en-US" sz="1800" b="0" dirty="0" smtClean="0">
                <a:solidFill>
                  <a:schemeClr val="accent1"/>
                </a:solidFill>
                <a:latin typeface="+mn-lt"/>
                <a:sym typeface="Gill Sans Light"/>
              </a:rPr>
              <a:t>Array</a:t>
            </a:r>
            <a:endParaRPr lang="en-US" sz="1800" b="0" dirty="0">
              <a:solidFill>
                <a:schemeClr val="accent1"/>
              </a:solidFill>
              <a:latin typeface="+mn-lt"/>
              <a:sym typeface="Gill Sans Ligh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0050" y="1000147"/>
            <a:ext cx="4261104" cy="2098562"/>
          </a:xfrm>
          <a:prstGeom prst="rect">
            <a:avLst/>
          </a:prstGeom>
          <a:solidFill>
            <a:srgbClr val="FFFFFF">
              <a:lumMod val="9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91132" tIns="45566" rIns="91132" bIns="45566" rtlCol="0" anchor="t"/>
          <a:lstStyle/>
          <a:p>
            <a:pPr marL="113938" indent="-113938">
              <a:spcAft>
                <a:spcPts val="601"/>
              </a:spcAft>
              <a:buFont typeface="Arial" pitchFamily="34" charset="0"/>
              <a:buChar char="•"/>
              <a:defRPr/>
            </a:pPr>
            <a:r>
              <a:rPr lang="en-US" sz="1200" b="1" kern="0" dirty="0" smtClean="0">
                <a:solidFill>
                  <a:srgbClr val="000000"/>
                </a:solidFill>
                <a:cs typeface="Calibri" pitchFamily="34" charset="0"/>
              </a:rPr>
              <a:t>Output Leakage Current I</a:t>
            </a:r>
            <a:r>
              <a:rPr lang="en-US" sz="1200" b="1" kern="0" baseline="-25000" dirty="0" smtClean="0">
                <a:solidFill>
                  <a:srgbClr val="000000"/>
                </a:solidFill>
                <a:cs typeface="Calibri" pitchFamily="34" charset="0"/>
              </a:rPr>
              <a:t>CEX</a:t>
            </a:r>
            <a:r>
              <a:rPr lang="en-US" sz="1200" b="1" kern="0" dirty="0" smtClean="0">
                <a:solidFill>
                  <a:srgbClr val="000000"/>
                </a:solidFill>
                <a:cs typeface="Calibri" pitchFamily="34" charset="0"/>
              </a:rPr>
              <a:t>= 20uA</a:t>
            </a:r>
            <a:endParaRPr lang="en-US" sz="1200" b="1" kern="0" dirty="0">
              <a:solidFill>
                <a:srgbClr val="000000"/>
              </a:solidFill>
              <a:cs typeface="Calibri" pitchFamily="34" charset="0"/>
            </a:endParaRPr>
          </a:p>
          <a:p>
            <a:pPr marL="113938" indent="-113938">
              <a:spcAft>
                <a:spcPts val="601"/>
              </a:spcAft>
              <a:buFont typeface="Arial" pitchFamily="34" charset="0"/>
              <a:buChar char="•"/>
              <a:defRPr/>
            </a:pPr>
            <a:r>
              <a:rPr lang="en-US" sz="1200" kern="0" dirty="0">
                <a:solidFill>
                  <a:srgbClr val="000000"/>
                </a:solidFill>
                <a:cs typeface="Calibri" pitchFamily="34" charset="0"/>
              </a:rPr>
              <a:t>High-voltage outputs supports up to 50V</a:t>
            </a:r>
          </a:p>
          <a:p>
            <a:pPr marL="113938" indent="-113938">
              <a:spcAft>
                <a:spcPts val="601"/>
              </a:spcAft>
              <a:buFont typeface="Arial" pitchFamily="34" charset="0"/>
              <a:buChar char="•"/>
              <a:defRPr/>
            </a:pPr>
            <a:r>
              <a:rPr lang="en-US" sz="1200" kern="0" dirty="0" smtClean="0">
                <a:solidFill>
                  <a:srgbClr val="000000"/>
                </a:solidFill>
                <a:cs typeface="Calibri" pitchFamily="34" charset="0"/>
              </a:rPr>
              <a:t>350mA </a:t>
            </a:r>
            <a:r>
              <a:rPr lang="en-US" sz="1200" kern="0" dirty="0">
                <a:solidFill>
                  <a:srgbClr val="000000"/>
                </a:solidFill>
                <a:cs typeface="Calibri" pitchFamily="34" charset="0"/>
              </a:rPr>
              <a:t>collector current for channels (Single Output)</a:t>
            </a:r>
          </a:p>
          <a:p>
            <a:pPr marL="113938" indent="-113938">
              <a:spcAft>
                <a:spcPts val="601"/>
              </a:spcAft>
              <a:buFont typeface="Arial" pitchFamily="34" charset="0"/>
              <a:buChar char="•"/>
              <a:defRPr/>
            </a:pPr>
            <a:r>
              <a:rPr lang="en-US" sz="1200" kern="0" dirty="0">
                <a:solidFill>
                  <a:srgbClr val="000000"/>
                </a:solidFill>
                <a:cs typeface="Calibri" pitchFamily="34" charset="0"/>
              </a:rPr>
              <a:t>Output clamp </a:t>
            </a:r>
            <a:r>
              <a:rPr lang="en-US" sz="1200" kern="0" dirty="0" smtClean="0">
                <a:solidFill>
                  <a:srgbClr val="000000"/>
                </a:solidFill>
                <a:cs typeface="Calibri" pitchFamily="34" charset="0"/>
              </a:rPr>
              <a:t>diodes for inductive loads</a:t>
            </a:r>
            <a:endParaRPr lang="en-US" sz="1200" kern="0" dirty="0">
              <a:solidFill>
                <a:srgbClr val="000000"/>
              </a:solidFill>
              <a:cs typeface="Calibri" pitchFamily="34" charset="0"/>
            </a:endParaRPr>
          </a:p>
          <a:p>
            <a:pPr marL="113938" indent="-113938">
              <a:spcAft>
                <a:spcPts val="601"/>
              </a:spcAft>
              <a:buFont typeface="Arial" pitchFamily="34" charset="0"/>
              <a:buChar char="•"/>
              <a:defRPr/>
            </a:pPr>
            <a:r>
              <a:rPr lang="en-US" sz="1200" kern="0" dirty="0" smtClean="0">
                <a:solidFill>
                  <a:srgbClr val="000000"/>
                </a:solidFill>
                <a:cs typeface="Calibri" pitchFamily="34" charset="0"/>
              </a:rPr>
              <a:t>Temp </a:t>
            </a:r>
            <a:r>
              <a:rPr lang="en-US" sz="1200" kern="0" dirty="0">
                <a:solidFill>
                  <a:srgbClr val="000000"/>
                </a:solidFill>
                <a:cs typeface="Calibri" pitchFamily="34" charset="0"/>
              </a:rPr>
              <a:t>Range:</a:t>
            </a:r>
          </a:p>
          <a:p>
            <a:pPr marL="571138" lvl="1" indent="-113938">
              <a:spcAft>
                <a:spcPts val="601"/>
              </a:spcAft>
              <a:buFont typeface="Arial" pitchFamily="34" charset="0"/>
              <a:buChar char="•"/>
              <a:defRPr/>
            </a:pPr>
            <a:r>
              <a:rPr lang="en-US" sz="1200" kern="0" dirty="0">
                <a:solidFill>
                  <a:srgbClr val="000000"/>
                </a:solidFill>
                <a:cs typeface="Calibri" pitchFamily="34" charset="0"/>
              </a:rPr>
              <a:t>T</a:t>
            </a:r>
            <a:r>
              <a:rPr lang="en-US" sz="1200" kern="0" baseline="-25000" dirty="0">
                <a:solidFill>
                  <a:srgbClr val="000000"/>
                </a:solidFill>
                <a:cs typeface="Calibri" pitchFamily="34" charset="0"/>
              </a:rPr>
              <a:t>A</a:t>
            </a:r>
            <a:r>
              <a:rPr lang="en-US" sz="1200" kern="0" dirty="0">
                <a:solidFill>
                  <a:srgbClr val="000000"/>
                </a:solidFill>
                <a:cs typeface="Calibri" pitchFamily="34" charset="0"/>
              </a:rPr>
              <a:t>:-40</a:t>
            </a:r>
            <a:r>
              <a:rPr lang="en-US" sz="1200" dirty="0">
                <a:solidFill>
                  <a:srgbClr val="000000"/>
                </a:solidFill>
              </a:rPr>
              <a:t>°C</a:t>
            </a:r>
            <a:r>
              <a:rPr lang="en-US" sz="1200" kern="0" dirty="0">
                <a:solidFill>
                  <a:srgbClr val="000000"/>
                </a:solidFill>
                <a:cs typeface="Calibri" pitchFamily="34" charset="0"/>
              </a:rPr>
              <a:t> to 85</a:t>
            </a:r>
            <a:r>
              <a:rPr lang="en-US" sz="1200" dirty="0">
                <a:solidFill>
                  <a:srgbClr val="000000"/>
                </a:solidFill>
              </a:rPr>
              <a:t>°</a:t>
            </a:r>
            <a:r>
              <a:rPr lang="en-US" sz="1200" kern="0" dirty="0">
                <a:solidFill>
                  <a:srgbClr val="000000"/>
                </a:solidFill>
                <a:cs typeface="Calibri" pitchFamily="34" charset="0"/>
              </a:rPr>
              <a:t>C </a:t>
            </a:r>
            <a:r>
              <a:rPr lang="en-US" sz="1200" kern="0" dirty="0" smtClean="0">
                <a:solidFill>
                  <a:srgbClr val="000000"/>
                </a:solidFill>
                <a:cs typeface="Calibri" pitchFamily="34" charset="0"/>
              </a:rPr>
              <a:t>(DS2003C)</a:t>
            </a:r>
            <a:endParaRPr lang="en-US" sz="1200" kern="0" dirty="0">
              <a:solidFill>
                <a:srgbClr val="000000"/>
              </a:solidFill>
              <a:cs typeface="Calibri" pitchFamily="34" charset="0"/>
            </a:endParaRPr>
          </a:p>
          <a:p>
            <a:pPr marL="571138" lvl="1" indent="-113938">
              <a:spcAft>
                <a:spcPts val="601"/>
              </a:spcAft>
              <a:buFont typeface="Arial" pitchFamily="34" charset="0"/>
              <a:buChar char="•"/>
              <a:defRPr/>
            </a:pPr>
            <a:r>
              <a:rPr lang="en-US" sz="1200" b="1" kern="0" dirty="0">
                <a:solidFill>
                  <a:srgbClr val="000000"/>
                </a:solidFill>
                <a:cs typeface="Calibri" pitchFamily="34" charset="0"/>
              </a:rPr>
              <a:t>T</a:t>
            </a:r>
            <a:r>
              <a:rPr lang="en-US" sz="1200" b="1" kern="0" baseline="-25000" dirty="0">
                <a:solidFill>
                  <a:srgbClr val="000000"/>
                </a:solidFill>
                <a:cs typeface="Calibri" pitchFamily="34" charset="0"/>
              </a:rPr>
              <a:t>A</a:t>
            </a:r>
            <a:r>
              <a:rPr lang="en-US" sz="1200" b="1" kern="0" dirty="0">
                <a:solidFill>
                  <a:srgbClr val="000000"/>
                </a:solidFill>
                <a:cs typeface="Calibri" pitchFamily="34" charset="0"/>
              </a:rPr>
              <a:t>:-40</a:t>
            </a:r>
            <a:r>
              <a:rPr lang="en-US" sz="1200" b="1" dirty="0">
                <a:solidFill>
                  <a:srgbClr val="000000"/>
                </a:solidFill>
              </a:rPr>
              <a:t>°C</a:t>
            </a:r>
            <a:r>
              <a:rPr lang="en-US" sz="1200" b="1" kern="0" dirty="0">
                <a:solidFill>
                  <a:srgbClr val="000000"/>
                </a:solidFill>
                <a:cs typeface="Calibri" pitchFamily="34" charset="0"/>
              </a:rPr>
              <a:t> to </a:t>
            </a:r>
            <a:r>
              <a:rPr lang="en-US" sz="1200" b="1" kern="0" dirty="0" smtClean="0">
                <a:solidFill>
                  <a:srgbClr val="000000"/>
                </a:solidFill>
                <a:cs typeface="Calibri" pitchFamily="34" charset="0"/>
              </a:rPr>
              <a:t>125</a:t>
            </a:r>
            <a:r>
              <a:rPr lang="en-US" sz="1200" b="1" dirty="0" smtClean="0">
                <a:solidFill>
                  <a:srgbClr val="000000"/>
                </a:solidFill>
              </a:rPr>
              <a:t>°</a:t>
            </a:r>
            <a:r>
              <a:rPr lang="en-US" sz="1200" b="1" kern="0" dirty="0" smtClean="0">
                <a:solidFill>
                  <a:srgbClr val="000000"/>
                </a:solidFill>
                <a:cs typeface="Calibri" pitchFamily="34" charset="0"/>
              </a:rPr>
              <a:t>C (DS2003T)</a:t>
            </a:r>
            <a:endParaRPr lang="en-US" sz="1200" b="1" kern="0" dirty="0">
              <a:solidFill>
                <a:srgbClr val="000000"/>
              </a:solidFill>
              <a:cs typeface="Calibri" pitchFamily="34" charset="0"/>
              <a:sym typeface="Gill Sans Light"/>
            </a:endParaRPr>
          </a:p>
          <a:p>
            <a:pPr marL="113938" indent="-113938">
              <a:spcAft>
                <a:spcPts val="601"/>
              </a:spcAft>
              <a:buFont typeface="Arial" pitchFamily="34" charset="0"/>
              <a:buChar char="•"/>
              <a:defRPr/>
            </a:pPr>
            <a:r>
              <a:rPr lang="en-US" sz="1200" kern="0" dirty="0" smtClean="0">
                <a:solidFill>
                  <a:srgbClr val="000000"/>
                </a:solidFill>
                <a:cs typeface="Calibri" pitchFamily="34" charset="0"/>
                <a:sym typeface="Gill Sans Light"/>
              </a:rPr>
              <a:t>16 </a:t>
            </a:r>
            <a:r>
              <a:rPr lang="en-US" sz="1200" kern="0" dirty="0">
                <a:solidFill>
                  <a:srgbClr val="000000"/>
                </a:solidFill>
                <a:cs typeface="Calibri" pitchFamily="34" charset="0"/>
                <a:sym typeface="Gill Sans Light"/>
              </a:rPr>
              <a:t>pin </a:t>
            </a:r>
            <a:r>
              <a:rPr lang="en-US" sz="1200" kern="0" dirty="0" smtClean="0">
                <a:solidFill>
                  <a:srgbClr val="000000"/>
                </a:solidFill>
                <a:cs typeface="Calibri" pitchFamily="34" charset="0"/>
                <a:sym typeface="Gill Sans Light"/>
              </a:rPr>
              <a:t>SOIC Package</a:t>
            </a:r>
            <a:endParaRPr lang="en-US" sz="1200" kern="0" dirty="0">
              <a:solidFill>
                <a:srgbClr val="000000"/>
              </a:solidFill>
              <a:cs typeface="Calibri" pitchFamily="34" charset="0"/>
              <a:sym typeface="Gill Sans Ligh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6" y="1001470"/>
            <a:ext cx="4419599" cy="1497632"/>
          </a:xfrm>
          <a:prstGeom prst="rect">
            <a:avLst/>
          </a:prstGeom>
          <a:solidFill>
            <a:srgbClr val="FFFFFF">
              <a:lumMod val="9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91132" tIns="45566" rIns="91132" bIns="45566" rtlCol="0" anchor="t"/>
          <a:lstStyle/>
          <a:p>
            <a:pPr marL="227877" indent="-227877">
              <a:spcAft>
                <a:spcPts val="601"/>
              </a:spcAft>
              <a:buFontTx/>
              <a:buChar char="•"/>
              <a:defRPr/>
            </a:pPr>
            <a:r>
              <a:rPr lang="en-US" sz="1200" kern="0" dirty="0">
                <a:solidFill>
                  <a:srgbClr val="000000"/>
                </a:solidFill>
                <a:cs typeface="Calibri" pitchFamily="34" charset="0"/>
                <a:sym typeface="Gill Sans Light"/>
              </a:rPr>
              <a:t>Improved leakage current </a:t>
            </a:r>
            <a:r>
              <a:rPr lang="en-US" sz="1200" kern="0" dirty="0" smtClean="0">
                <a:solidFill>
                  <a:srgbClr val="000000"/>
                </a:solidFill>
                <a:cs typeface="Calibri" pitchFamily="34" charset="0"/>
                <a:sym typeface="Gill Sans Light"/>
              </a:rPr>
              <a:t>compared </a:t>
            </a:r>
            <a:r>
              <a:rPr lang="en-US" sz="1200" kern="0" dirty="0">
                <a:solidFill>
                  <a:srgbClr val="000000"/>
                </a:solidFill>
                <a:cs typeface="Calibri" pitchFamily="34" charset="0"/>
                <a:sym typeface="Gill Sans Light"/>
              </a:rPr>
              <a:t>to </a:t>
            </a:r>
            <a:r>
              <a:rPr lang="en-US" sz="1200" kern="0" dirty="0" smtClean="0">
                <a:solidFill>
                  <a:srgbClr val="000000"/>
                </a:solidFill>
                <a:cs typeface="Calibri" pitchFamily="34" charset="0"/>
                <a:sym typeface="Gill Sans Light"/>
              </a:rPr>
              <a:t>industry standard ULN2003 </a:t>
            </a:r>
            <a:r>
              <a:rPr lang="en-US" sz="1200" kern="0" dirty="0" smtClean="0">
                <a:solidFill>
                  <a:srgbClr val="000000"/>
                </a:solidFill>
                <a:cs typeface="Calibri" pitchFamily="34" charset="0"/>
                <a:sym typeface="Wingdings" panose="05000000000000000000" pitchFamily="2" charset="2"/>
              </a:rPr>
              <a:t> almost </a:t>
            </a:r>
            <a:r>
              <a:rPr lang="en-US" sz="1200" b="1" kern="0" dirty="0" smtClean="0">
                <a:solidFill>
                  <a:srgbClr val="FF0000"/>
                </a:solidFill>
                <a:cs typeface="Calibri" pitchFamily="34" charset="0"/>
                <a:sym typeface="Wingdings" panose="05000000000000000000" pitchFamily="2" charset="2"/>
              </a:rPr>
              <a:t>3x decrease</a:t>
            </a:r>
            <a:endParaRPr lang="en-US" sz="1200" b="1" kern="0" dirty="0">
              <a:solidFill>
                <a:srgbClr val="FF0000"/>
              </a:solidFill>
              <a:cs typeface="Calibri" pitchFamily="34" charset="0"/>
              <a:sym typeface="Gill Sans Light"/>
            </a:endParaRPr>
          </a:p>
          <a:p>
            <a:pPr marL="227877" indent="-227877">
              <a:spcAft>
                <a:spcPts val="601"/>
              </a:spcAft>
              <a:buFontTx/>
              <a:buChar char="•"/>
              <a:defRPr/>
            </a:pPr>
            <a:r>
              <a:rPr lang="en-US" sz="1200" kern="0" dirty="0">
                <a:solidFill>
                  <a:srgbClr val="000000"/>
                </a:solidFill>
                <a:cs typeface="Calibri" pitchFamily="34" charset="0"/>
                <a:sym typeface="Gill Sans Light"/>
              </a:rPr>
              <a:t>Supports high current and voltages from low voltage control signal</a:t>
            </a:r>
          </a:p>
          <a:p>
            <a:pPr marL="227877" indent="-227877">
              <a:spcAft>
                <a:spcPts val="601"/>
              </a:spcAft>
              <a:buFontTx/>
              <a:buChar char="•"/>
              <a:defRPr/>
            </a:pPr>
            <a:r>
              <a:rPr lang="en-US" sz="1200" kern="0" dirty="0">
                <a:solidFill>
                  <a:srgbClr val="000000"/>
                </a:solidFill>
                <a:cs typeface="Calibri" pitchFamily="34" charset="0"/>
                <a:sym typeface="Gill Sans Light"/>
              </a:rPr>
              <a:t>No external diode needed for inductive loads on channels</a:t>
            </a:r>
          </a:p>
          <a:p>
            <a:pPr marL="227877" indent="-227877">
              <a:spcAft>
                <a:spcPts val="601"/>
              </a:spcAft>
              <a:buFontTx/>
              <a:buChar char="•"/>
              <a:defRPr/>
            </a:pPr>
            <a:r>
              <a:rPr lang="en-US" sz="1200" kern="0" dirty="0">
                <a:solidFill>
                  <a:srgbClr val="000000"/>
                </a:solidFill>
                <a:cs typeface="Calibri" pitchFamily="34" charset="0"/>
                <a:sym typeface="Gill Sans Light"/>
              </a:rPr>
              <a:t>Supports channel paralleling for higher current demand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0050" y="3360565"/>
            <a:ext cx="4261104" cy="911288"/>
          </a:xfrm>
          <a:prstGeom prst="rect">
            <a:avLst/>
          </a:prstGeom>
          <a:solidFill>
            <a:srgbClr val="FFFFFF">
              <a:lumMod val="9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91132" tIns="45566" rIns="91132" bIns="45566" rtlCol="0" anchor="t" anchorCtr="0"/>
          <a:lstStyle/>
          <a:p>
            <a:pPr marL="113938" indent="-113938">
              <a:spcAft>
                <a:spcPts val="300"/>
              </a:spcAft>
              <a:buFontTx/>
              <a:buChar char="•"/>
              <a:defRPr/>
            </a:pPr>
            <a:r>
              <a:rPr lang="en-US" sz="1200" kern="0" dirty="0">
                <a:solidFill>
                  <a:srgbClr val="000000"/>
                </a:solidFill>
                <a:cs typeface="Calibri" pitchFamily="34" charset="0"/>
                <a:sym typeface="Gill Sans Light"/>
              </a:rPr>
              <a:t>Relays and </a:t>
            </a:r>
            <a:r>
              <a:rPr lang="en-US" sz="1200" kern="0" dirty="0" smtClean="0">
                <a:solidFill>
                  <a:srgbClr val="000000"/>
                </a:solidFill>
                <a:cs typeface="Calibri" pitchFamily="34" charset="0"/>
                <a:sym typeface="Gill Sans Light"/>
              </a:rPr>
              <a:t>Inductive </a:t>
            </a:r>
            <a:r>
              <a:rPr lang="en-US" sz="1200" kern="0" dirty="0">
                <a:solidFill>
                  <a:srgbClr val="000000"/>
                </a:solidFill>
                <a:cs typeface="Calibri" pitchFamily="34" charset="0"/>
                <a:sym typeface="Gill Sans Light"/>
              </a:rPr>
              <a:t>Drivers in Telecom, </a:t>
            </a:r>
            <a:r>
              <a:rPr lang="en-US" sz="1200" kern="0" dirty="0" smtClean="0">
                <a:solidFill>
                  <a:srgbClr val="000000"/>
                </a:solidFill>
                <a:cs typeface="Calibri" pitchFamily="34" charset="0"/>
                <a:sym typeface="Gill Sans Light"/>
              </a:rPr>
              <a:t>After market Automotive and </a:t>
            </a:r>
            <a:r>
              <a:rPr lang="en-US" sz="1200" kern="0" dirty="0">
                <a:solidFill>
                  <a:srgbClr val="000000"/>
                </a:solidFill>
                <a:cs typeface="Calibri" pitchFamily="34" charset="0"/>
                <a:sym typeface="Gill Sans Light"/>
              </a:rPr>
              <a:t>Industrial applications</a:t>
            </a:r>
          </a:p>
          <a:p>
            <a:pPr marL="113938" indent="-113938">
              <a:spcAft>
                <a:spcPts val="300"/>
              </a:spcAft>
              <a:buFontTx/>
              <a:buChar char="•"/>
              <a:defRPr/>
            </a:pPr>
            <a:r>
              <a:rPr lang="en-US" sz="1200" kern="0" dirty="0" smtClean="0">
                <a:solidFill>
                  <a:srgbClr val="000000"/>
                </a:solidFill>
                <a:cs typeface="Calibri" pitchFamily="34" charset="0"/>
                <a:sym typeface="Gill Sans Light"/>
              </a:rPr>
              <a:t>Lamp </a:t>
            </a:r>
            <a:r>
              <a:rPr lang="en-US" sz="1200" kern="0" dirty="0">
                <a:solidFill>
                  <a:srgbClr val="000000"/>
                </a:solidFill>
                <a:cs typeface="Calibri" pitchFamily="34" charset="0"/>
                <a:sym typeface="Gill Sans Light"/>
              </a:rPr>
              <a:t>and LED Displays</a:t>
            </a:r>
          </a:p>
          <a:p>
            <a:pPr marL="113938" indent="-113938">
              <a:spcAft>
                <a:spcPts val="300"/>
              </a:spcAft>
              <a:buFontTx/>
              <a:buChar char="•"/>
              <a:defRPr/>
            </a:pPr>
            <a:r>
              <a:rPr lang="en-US" sz="1200" kern="0" dirty="0" smtClean="0">
                <a:solidFill>
                  <a:srgbClr val="000000"/>
                </a:solidFill>
                <a:cs typeface="Calibri" pitchFamily="34" charset="0"/>
                <a:sym typeface="Gill Sans Light"/>
              </a:rPr>
              <a:t>Logic Driver</a:t>
            </a:r>
            <a:endParaRPr lang="en-US" sz="1200" kern="0" dirty="0">
              <a:solidFill>
                <a:srgbClr val="000000"/>
              </a:solidFill>
              <a:cs typeface="Calibri" pitchFamily="34" charset="0"/>
              <a:sym typeface="Gill Sans Light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270050" y="742950"/>
            <a:ext cx="4261104" cy="257175"/>
          </a:xfrm>
          <a:prstGeom prst="rect">
            <a:avLst/>
          </a:prstGeom>
          <a:solidFill>
            <a:srgbClr val="DE0000"/>
          </a:solidFill>
          <a:ln w="19050">
            <a:noFill/>
            <a:miter lim="800000"/>
            <a:headEnd/>
            <a:tailEnd/>
          </a:ln>
        </p:spPr>
        <p:txBody>
          <a:bodyPr lIns="91313" tIns="45655" rIns="91313" bIns="45655" anchor="ctr"/>
          <a:lstStyle/>
          <a:p>
            <a:pPr>
              <a:defRPr/>
            </a:pPr>
            <a:r>
              <a:rPr lang="en-US" b="1" kern="0" dirty="0">
                <a:solidFill>
                  <a:srgbClr val="FFFFFF"/>
                </a:solidFill>
                <a:cs typeface="Calibri" pitchFamily="34" charset="0"/>
                <a:sym typeface="Gill Sans Light"/>
              </a:rPr>
              <a:t>Features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4572001" y="742950"/>
            <a:ext cx="4389120" cy="257175"/>
          </a:xfrm>
          <a:prstGeom prst="rect">
            <a:avLst/>
          </a:prstGeom>
          <a:solidFill>
            <a:srgbClr val="DE0000"/>
          </a:solidFill>
          <a:ln w="19050">
            <a:noFill/>
            <a:miter lim="800000"/>
            <a:headEnd/>
            <a:tailEnd/>
          </a:ln>
        </p:spPr>
        <p:txBody>
          <a:bodyPr lIns="91313" tIns="45655" rIns="91313" bIns="45655" anchor="ctr"/>
          <a:lstStyle/>
          <a:p>
            <a:pPr>
              <a:defRPr/>
            </a:pPr>
            <a:r>
              <a:rPr lang="en-US" b="1" kern="0" dirty="0">
                <a:solidFill>
                  <a:srgbClr val="FFFFFF"/>
                </a:solidFill>
                <a:cs typeface="Calibri" pitchFamily="34" charset="0"/>
                <a:sym typeface="Gill Sans Light"/>
              </a:rPr>
              <a:t>Benefits</a:t>
            </a:r>
            <a:endParaRPr lang="en-US" sz="1600" b="1" kern="0" dirty="0">
              <a:solidFill>
                <a:srgbClr val="FFFFFF"/>
              </a:solidFill>
              <a:cs typeface="Calibri" pitchFamily="34" charset="0"/>
              <a:sym typeface="Gill Sans Light"/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270050" y="3098709"/>
            <a:ext cx="4261104" cy="250831"/>
          </a:xfrm>
          <a:prstGeom prst="rect">
            <a:avLst/>
          </a:prstGeom>
          <a:solidFill>
            <a:srgbClr val="DE0000"/>
          </a:solidFill>
          <a:ln w="19050">
            <a:noFill/>
            <a:miter lim="800000"/>
            <a:headEnd/>
            <a:tailEnd/>
          </a:ln>
        </p:spPr>
        <p:txBody>
          <a:bodyPr lIns="91313" tIns="45655" rIns="91313" bIns="45655" anchor="ctr"/>
          <a:lstStyle/>
          <a:p>
            <a:pPr>
              <a:defRPr/>
            </a:pPr>
            <a:r>
              <a:rPr lang="en-US" b="1" kern="0" dirty="0">
                <a:solidFill>
                  <a:srgbClr val="FFFFFF"/>
                </a:solidFill>
                <a:cs typeface="Calibri" pitchFamily="34" charset="0"/>
                <a:sym typeface="Gill Sans Light"/>
              </a:rPr>
              <a:t>Applications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9" y="2640240"/>
            <a:ext cx="2457450" cy="19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26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257175" y="953786"/>
            <a:ext cx="4260851" cy="23336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85750" indent="-285750" defTabSz="763588" eaLnBrk="0" hangingPunct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1000" b="1" dirty="0" smtClean="0">
                <a:solidFill>
                  <a:schemeClr val="tx1"/>
                </a:solidFill>
              </a:rPr>
              <a:t>Low R</a:t>
            </a:r>
            <a:r>
              <a:rPr lang="en-US" sz="500" b="1" dirty="0" smtClean="0">
                <a:solidFill>
                  <a:schemeClr val="tx1"/>
                </a:solidFill>
              </a:rPr>
              <a:t>DS</a:t>
            </a:r>
            <a:r>
              <a:rPr lang="en-US" sz="1000" b="1" dirty="0" smtClean="0">
                <a:solidFill>
                  <a:schemeClr val="tx1"/>
                </a:solidFill>
              </a:rPr>
              <a:t>(ON) per Switch at 3A: </a:t>
            </a:r>
          </a:p>
          <a:p>
            <a:pPr lvl="1" indent="-285750" defTabSz="763588" eaLnBrk="0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900" b="1" dirty="0" smtClean="0">
                <a:solidFill>
                  <a:schemeClr val="tx1"/>
                </a:solidFill>
              </a:rPr>
              <a:t>3A continuous output </a:t>
            </a:r>
            <a:r>
              <a:rPr lang="en-US" sz="900" b="1" dirty="0">
                <a:solidFill>
                  <a:schemeClr val="tx1"/>
                </a:solidFill>
              </a:rPr>
              <a:t>Current Capability </a:t>
            </a:r>
            <a:endParaRPr lang="en-US" sz="900" b="1" dirty="0" smtClean="0">
              <a:solidFill>
                <a:schemeClr val="tx1"/>
              </a:solidFill>
            </a:endParaRPr>
          </a:p>
          <a:p>
            <a:pPr lvl="1" indent="-285750" defTabSz="763588" eaLnBrk="0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900" b="1" dirty="0" smtClean="0">
                <a:solidFill>
                  <a:schemeClr val="tx1"/>
                </a:solidFill>
              </a:rPr>
              <a:t>Supply Voltages up to 55V</a:t>
            </a:r>
          </a:p>
          <a:p>
            <a:pPr lvl="1" indent="-285750" defTabSz="763588" eaLnBrk="0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900" dirty="0" smtClean="0">
                <a:solidFill>
                  <a:schemeClr val="tx1"/>
                </a:solidFill>
              </a:rPr>
              <a:t>Typical R</a:t>
            </a:r>
            <a:r>
              <a:rPr lang="en-US" sz="300" dirty="0" smtClean="0">
                <a:solidFill>
                  <a:schemeClr val="tx1"/>
                </a:solidFill>
              </a:rPr>
              <a:t>DS</a:t>
            </a:r>
            <a:r>
              <a:rPr lang="en-US" sz="900" dirty="0" smtClean="0">
                <a:solidFill>
                  <a:schemeClr val="tx1"/>
                </a:solidFill>
              </a:rPr>
              <a:t>(ON) of 0.33</a:t>
            </a:r>
            <a:r>
              <a:rPr lang="el-GR" sz="900" dirty="0" smtClean="0">
                <a:solidFill>
                  <a:schemeClr val="tx1"/>
                </a:solidFill>
              </a:rPr>
              <a:t>Ω</a:t>
            </a:r>
            <a:endParaRPr lang="en-US" sz="900" dirty="0">
              <a:solidFill>
                <a:schemeClr val="tx1"/>
              </a:solidFill>
            </a:endParaRPr>
          </a:p>
          <a:p>
            <a:pPr marL="285750" indent="-285750" defTabSz="763588" eaLnBrk="0" hangingPunct="0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1000" b="1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Internal Protection Features:</a:t>
            </a:r>
            <a:endParaRPr lang="en-US" sz="1000" b="1" dirty="0">
              <a:solidFill>
                <a:schemeClr val="tx1"/>
              </a:solidFill>
              <a:ea typeface="ＭＳ Ｐゴシック" charset="0"/>
              <a:cs typeface="Arial" charset="0"/>
            </a:endParaRPr>
          </a:p>
          <a:p>
            <a:pPr marL="182880" lvl="1" indent="190500" defTabSz="763588" eaLnBrk="0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  <a:tabLst>
                <a:tab pos="1909763" algn="ctr"/>
              </a:tabLst>
            </a:pPr>
            <a:r>
              <a:rPr lang="en-US" sz="900" dirty="0" smtClean="0">
                <a:solidFill>
                  <a:schemeClr val="tx1"/>
                </a:solidFill>
              </a:rPr>
              <a:t>No “Shoot-Through” Current</a:t>
            </a:r>
          </a:p>
          <a:p>
            <a:pPr marL="182880" lvl="1" indent="190500" defTabSz="763588" eaLnBrk="0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  <a:tabLst>
                <a:tab pos="1909763" algn="ctr"/>
              </a:tabLst>
            </a:pPr>
            <a:r>
              <a:rPr lang="en-US" sz="900" dirty="0" smtClean="0">
                <a:solidFill>
                  <a:schemeClr val="tx1"/>
                </a:solidFill>
              </a:rPr>
              <a:t>Thermal Warning Flag at 145ºC</a:t>
            </a:r>
          </a:p>
          <a:p>
            <a:pPr marL="182880" lvl="1" indent="190500" defTabSz="763588" eaLnBrk="0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  <a:tabLst>
                <a:tab pos="1909763" algn="ctr"/>
              </a:tabLst>
            </a:pPr>
            <a:r>
              <a:rPr lang="en-US" sz="900" dirty="0" smtClean="0">
                <a:solidFill>
                  <a:schemeClr val="tx1"/>
                </a:solidFill>
              </a:rPr>
              <a:t>Thermal Shutdown at 170ºC</a:t>
            </a:r>
          </a:p>
          <a:p>
            <a:pPr marL="182880" lvl="1" indent="190500" defTabSz="763588" eaLnBrk="0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  <a:tabLst>
                <a:tab pos="1909763" algn="ctr"/>
              </a:tabLst>
            </a:pPr>
            <a:r>
              <a:rPr lang="en-US" sz="900" dirty="0" smtClean="0">
                <a:solidFill>
                  <a:schemeClr val="tx1"/>
                </a:solidFill>
              </a:rPr>
              <a:t>Internal Clamp Diodes</a:t>
            </a:r>
          </a:p>
          <a:p>
            <a:pPr marL="182880" lvl="1" indent="190500" defTabSz="763588" eaLnBrk="0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  <a:tabLst>
                <a:tab pos="1909763" algn="ctr"/>
              </a:tabLst>
            </a:pPr>
            <a:r>
              <a:rPr lang="en-US" sz="900" dirty="0" smtClean="0">
                <a:solidFill>
                  <a:schemeClr val="tx1"/>
                </a:solidFill>
              </a:rPr>
              <a:t>Shorted Load Protection</a:t>
            </a:r>
          </a:p>
          <a:p>
            <a:pPr marL="285750" indent="-285750" defTabSz="763588" eaLnBrk="0" hangingPunct="0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1000" b="1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Monolithic Design</a:t>
            </a:r>
          </a:p>
          <a:p>
            <a:pPr marL="285750" indent="-285750" defTabSz="763588" eaLnBrk="0" hangingPunct="0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1000" b="1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Simple Design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572000" y="974725"/>
            <a:ext cx="4389438" cy="15327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defTabSz="763588" eaLnBrk="0" hangingPunct="0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1100" b="1" dirty="0">
                <a:solidFill>
                  <a:schemeClr val="tx1"/>
                </a:solidFill>
              </a:rPr>
              <a:t>Reduced BOM Cost and Solution Size: </a:t>
            </a:r>
            <a:r>
              <a:rPr lang="en-US" sz="1050" dirty="0" smtClean="0">
                <a:solidFill>
                  <a:schemeClr val="tx1"/>
                </a:solidFill>
              </a:rPr>
              <a:t>Package already incorporates a heat-sink, no need for additional heat-sinks/fans.</a:t>
            </a:r>
            <a:r>
              <a:rPr lang="en-US" altLang="ja-JP" sz="1050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endParaRPr lang="en-US" altLang="ja-JP" sz="1050" dirty="0">
              <a:solidFill>
                <a:schemeClr val="tx1"/>
              </a:solidFill>
              <a:ea typeface="MS PGothic" pitchFamily="34" charset="-128"/>
            </a:endParaRPr>
          </a:p>
          <a:p>
            <a:pPr marL="285750" indent="-285750" defTabSz="763588" eaLnBrk="0" hangingPunct="0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1100" b="1" dirty="0" smtClean="0">
                <a:solidFill>
                  <a:schemeClr val="tx1"/>
                </a:solidFill>
              </a:rPr>
              <a:t>Immaculate Protection: </a:t>
            </a:r>
            <a:r>
              <a:rPr lang="en-US" sz="1050" dirty="0" smtClean="0">
                <a:solidFill>
                  <a:schemeClr val="tx1"/>
                </a:solidFill>
              </a:rPr>
              <a:t>Inductive load protection for each switch, built-in diodes also feature quick reverse recovery. </a:t>
            </a:r>
            <a:r>
              <a:rPr lang="en-US" sz="1100" b="1" dirty="0" smtClean="0">
                <a:solidFill>
                  <a:schemeClr val="tx1"/>
                </a:solidFill>
              </a:rPr>
              <a:t>10A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Internal Current Limit!</a:t>
            </a:r>
          </a:p>
          <a:p>
            <a:pPr marL="285750" indent="-285750" defTabSz="763588" eaLnBrk="0" hangingPunct="0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1100" b="1" dirty="0" smtClean="0">
                <a:solidFill>
                  <a:schemeClr val="tx1"/>
                </a:solidFill>
              </a:rPr>
              <a:t>PWM Flexibility: </a:t>
            </a:r>
            <a:r>
              <a:rPr lang="en-US" sz="1050" dirty="0" smtClean="0">
                <a:solidFill>
                  <a:schemeClr val="tx1"/>
                </a:solidFill>
              </a:rPr>
              <a:t>Drive either a simple, locked anti-phase PWM, or Sign/Magnitude PWM for more precise control.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56323" name="Rectangle 14"/>
          <p:cNvSpPr>
            <a:spLocks noChangeArrowheads="1"/>
          </p:cNvSpPr>
          <p:nvPr/>
        </p:nvSpPr>
        <p:spPr bwMode="auto">
          <a:xfrm>
            <a:off x="257175" y="3443405"/>
            <a:ext cx="4260851" cy="220400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>
                <a:solidFill>
                  <a:srgbClr val="FFFFFF"/>
                </a:solidFill>
                <a:latin typeface="Arial"/>
                <a:cs typeface="Arial" charset="0"/>
              </a:rPr>
              <a:t>Applications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7175" y="3672241"/>
            <a:ext cx="4260851" cy="836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DC and Stepper Motor Drives</a:t>
            </a:r>
            <a:endParaRPr lang="en-US" sz="1050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Position and Velocity Servomechanisms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Factory Automation Robots</a:t>
            </a:r>
            <a:endParaRPr lang="en-US" sz="1050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Numerically Controlled Machinery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Computer Printers and Plotters</a:t>
            </a:r>
            <a:endParaRPr lang="en-US" sz="1100" dirty="0">
              <a:solidFill>
                <a:srgbClr val="000000"/>
              </a:solidFill>
            </a:endParaRPr>
          </a:p>
          <a:p>
            <a:pPr marL="174625" indent="-174625" eaLnBrk="0" hangingPunct="0">
              <a:spcBef>
                <a:spcPct val="10000"/>
              </a:spcBef>
              <a:buFontTx/>
              <a:buChar char="•"/>
            </a:pP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56325" name="Rectangle 14"/>
          <p:cNvSpPr>
            <a:spLocks noChangeArrowheads="1"/>
          </p:cNvSpPr>
          <p:nvPr/>
        </p:nvSpPr>
        <p:spPr bwMode="auto">
          <a:xfrm>
            <a:off x="257175" y="689858"/>
            <a:ext cx="4260851" cy="257175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 dirty="0">
                <a:solidFill>
                  <a:srgbClr val="FFFFFF"/>
                </a:solidFill>
                <a:latin typeface="Arial"/>
                <a:cs typeface="Arial" charset="0"/>
              </a:rPr>
              <a:t>Features</a:t>
            </a:r>
          </a:p>
        </p:txBody>
      </p:sp>
      <p:sp>
        <p:nvSpPr>
          <p:cNvPr id="56326" name="Rectangle 14"/>
          <p:cNvSpPr>
            <a:spLocks noChangeArrowheads="1"/>
          </p:cNvSpPr>
          <p:nvPr/>
        </p:nvSpPr>
        <p:spPr bwMode="auto">
          <a:xfrm>
            <a:off x="4572000" y="691004"/>
            <a:ext cx="4389438" cy="256029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 dirty="0">
                <a:solidFill>
                  <a:srgbClr val="FFFFFF"/>
                </a:solidFill>
                <a:latin typeface="Arial"/>
                <a:cs typeface="Arial" charset="0"/>
              </a:rPr>
              <a:t>Benefits</a:t>
            </a:r>
          </a:p>
        </p:txBody>
      </p:sp>
      <p:sp>
        <p:nvSpPr>
          <p:cNvPr id="56327" name="Title 1"/>
          <p:cNvSpPr>
            <a:spLocks noGrp="1"/>
          </p:cNvSpPr>
          <p:nvPr>
            <p:ph type="title"/>
          </p:nvPr>
        </p:nvSpPr>
        <p:spPr>
          <a:xfrm>
            <a:off x="257175" y="48861"/>
            <a:ext cx="8704263" cy="598078"/>
          </a:xfrm>
        </p:spPr>
        <p:txBody>
          <a:bodyPr/>
          <a:lstStyle/>
          <a:p>
            <a:pPr eaLnBrk="1" hangingPunct="1"/>
            <a:r>
              <a:rPr lang="de-DE" b="1" dirty="0" smtClean="0">
                <a:solidFill>
                  <a:srgbClr val="FF0000"/>
                </a:solidFill>
              </a:rPr>
              <a:t>LMD18200/01/45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3A, 55V H-Bridge for DC Motors</a:t>
            </a:r>
            <a:endParaRPr lang="en-US" sz="18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4" name="Group 1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805836699"/>
              </p:ext>
            </p:extLst>
          </p:nvPr>
        </p:nvGraphicFramePr>
        <p:xfrm>
          <a:off x="5164921" y="3843507"/>
          <a:ext cx="3040742" cy="761992"/>
        </p:xfrm>
        <a:graphic>
          <a:graphicData uri="http://schemas.openxmlformats.org/drawingml/2006/table">
            <a:tbl>
              <a:tblPr/>
              <a:tblGrid>
                <a:gridCol w="952499"/>
                <a:gridCol w="1123815"/>
                <a:gridCol w="964428"/>
              </a:tblGrid>
              <a:tr h="18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Part Number</a:t>
                      </a:r>
                    </a:p>
                  </a:txBody>
                  <a:tcPr marL="45737" marR="45737" marT="34289" marB="3428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Current Sensing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45737" marR="45737" marT="34289" marB="342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Speed Control</a:t>
                      </a:r>
                    </a:p>
                  </a:txBody>
                  <a:tcPr marL="45737" marR="45737" marT="34289" marB="342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8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LMD18200</a:t>
                      </a:r>
                    </a:p>
                  </a:txBody>
                  <a:tcPr marL="45737" marR="45737" marT="34289" marB="3428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45737" marR="45737" marT="34289" marB="342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PWM</a:t>
                      </a:r>
                    </a:p>
                  </a:txBody>
                  <a:tcPr marL="45737" marR="45737" marT="34289" marB="342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LMD18201</a:t>
                      </a:r>
                    </a:p>
                  </a:txBody>
                  <a:tcPr marL="45737" marR="45737" marT="34289" marB="3428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45737" marR="45737" marT="34289" marB="342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PWM</a:t>
                      </a:r>
                    </a:p>
                  </a:txBody>
                  <a:tcPr marL="45737" marR="45737" marT="34289" marB="342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LMD18245</a:t>
                      </a:r>
                    </a:p>
                  </a:txBody>
                  <a:tcPr marL="45737" marR="45737" marT="34289" marB="3428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45737" marR="45737" marT="34289" marB="342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DAC</a:t>
                      </a:r>
                    </a:p>
                  </a:txBody>
                  <a:tcPr marL="45737" marR="45737" marT="34289" marB="342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758" y="2507456"/>
            <a:ext cx="3171825" cy="127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186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408" y="198859"/>
            <a:ext cx="8458200" cy="610791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SM72295: </a:t>
            </a:r>
            <a:r>
              <a:rPr lang="en-US" sz="2000" dirty="0" smtClean="0">
                <a:solidFill>
                  <a:srgbClr val="FF0000"/>
                </a:solidFill>
              </a:rPr>
              <a:t>Full-Bridge </a:t>
            </a:r>
            <a:r>
              <a:rPr lang="en-US" sz="2000" dirty="0">
                <a:solidFill>
                  <a:srgbClr val="FF0000"/>
                </a:solidFill>
              </a:rPr>
              <a:t>Gate </a:t>
            </a:r>
            <a:r>
              <a:rPr lang="en-US" sz="2000" dirty="0" smtClean="0">
                <a:solidFill>
                  <a:srgbClr val="FF0000"/>
                </a:solidFill>
              </a:rPr>
              <a:t>Driver w/Integrated Current Sense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20283" y="3928290"/>
            <a:ext cx="2133600" cy="154781"/>
          </a:xfrm>
          <a:noFill/>
        </p:spPr>
        <p:txBody>
          <a:bodyPr/>
          <a:lstStyle/>
          <a:p>
            <a:fld id="{3025B758-EFFD-4F2C-B107-22C05611C04C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047" y="1157073"/>
            <a:ext cx="4261104" cy="18651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230161" indent="-230161" eaLnBrk="0" hangingPunct="0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1100" b="1" dirty="0">
                <a:solidFill>
                  <a:srgbClr val="000000"/>
                </a:solidFill>
              </a:rPr>
              <a:t>Dual </a:t>
            </a:r>
            <a:r>
              <a:rPr lang="en-US" sz="1100" b="1" dirty="0" smtClean="0">
                <a:solidFill>
                  <a:srgbClr val="000000"/>
                </a:solidFill>
              </a:rPr>
              <a:t>half-bridge </a:t>
            </a:r>
            <a:r>
              <a:rPr lang="en-US" sz="1100" b="1" dirty="0">
                <a:solidFill>
                  <a:srgbClr val="000000"/>
                </a:solidFill>
              </a:rPr>
              <a:t>100V, 3A  </a:t>
            </a:r>
            <a:r>
              <a:rPr lang="en-US" sz="1100" b="1" dirty="0" smtClean="0">
                <a:solidFill>
                  <a:srgbClr val="000000"/>
                </a:solidFill>
              </a:rPr>
              <a:t>MOSFET drivers </a:t>
            </a:r>
            <a:endParaRPr lang="en-US" sz="1100" b="1" dirty="0">
              <a:solidFill>
                <a:srgbClr val="000000"/>
              </a:solidFill>
            </a:endParaRPr>
          </a:p>
          <a:p>
            <a:pPr marL="230161" indent="-230161" eaLnBrk="0" hangingPunct="0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1100" dirty="0">
                <a:solidFill>
                  <a:srgbClr val="000000"/>
                </a:solidFill>
              </a:rPr>
              <a:t>Independent </a:t>
            </a:r>
            <a:r>
              <a:rPr lang="en-US" sz="1100" dirty="0" smtClean="0">
                <a:solidFill>
                  <a:srgbClr val="000000"/>
                </a:solidFill>
              </a:rPr>
              <a:t>high </a:t>
            </a:r>
            <a:r>
              <a:rPr lang="en-US" sz="1100" dirty="0">
                <a:solidFill>
                  <a:srgbClr val="000000"/>
                </a:solidFill>
              </a:rPr>
              <a:t>and Low driver logic inputs</a:t>
            </a:r>
          </a:p>
          <a:p>
            <a:pPr marL="230161" indent="-230161" eaLnBrk="0" hangingPunct="0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1100" b="1" dirty="0">
                <a:solidFill>
                  <a:srgbClr val="000000"/>
                </a:solidFill>
              </a:rPr>
              <a:t>Two </a:t>
            </a:r>
            <a:r>
              <a:rPr lang="en-US" sz="1100" b="1" dirty="0" smtClean="0">
                <a:solidFill>
                  <a:srgbClr val="000000"/>
                </a:solidFill>
              </a:rPr>
              <a:t>integrated current </a:t>
            </a:r>
            <a:r>
              <a:rPr lang="en-US" sz="1100" b="1" dirty="0">
                <a:solidFill>
                  <a:srgbClr val="000000"/>
                </a:solidFill>
              </a:rPr>
              <a:t>sense amplifiers </a:t>
            </a:r>
            <a:endParaRPr lang="en-US" sz="1100" b="1" dirty="0" smtClean="0">
              <a:solidFill>
                <a:srgbClr val="000000"/>
              </a:solidFill>
            </a:endParaRPr>
          </a:p>
          <a:p>
            <a:pPr marL="687361" lvl="1" indent="-230161" eaLnBrk="0" hangingPunct="0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1100" dirty="0" smtClean="0">
                <a:solidFill>
                  <a:srgbClr val="000000"/>
                </a:solidFill>
              </a:rPr>
              <a:t>Programmable gain </a:t>
            </a:r>
            <a:r>
              <a:rPr lang="en-US" sz="1100" dirty="0">
                <a:solidFill>
                  <a:srgbClr val="000000"/>
                </a:solidFill>
              </a:rPr>
              <a:t>and buffered outputs</a:t>
            </a:r>
          </a:p>
          <a:p>
            <a:pPr marL="230161" indent="-230161" eaLnBrk="0" hangingPunct="0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1100" b="1" dirty="0">
                <a:solidFill>
                  <a:srgbClr val="000000"/>
                </a:solidFill>
              </a:rPr>
              <a:t>Integrated 100V bootstrap diodes </a:t>
            </a:r>
          </a:p>
          <a:p>
            <a:pPr marL="687361" lvl="1" indent="-230161" eaLnBrk="0" hangingPunct="0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1100" dirty="0">
                <a:solidFill>
                  <a:srgbClr val="000000"/>
                </a:solidFill>
              </a:rPr>
              <a:t>Bootstrap supply voltage </a:t>
            </a:r>
            <a:r>
              <a:rPr lang="en-US" sz="1100" dirty="0" smtClean="0">
                <a:solidFill>
                  <a:srgbClr val="000000"/>
                </a:solidFill>
              </a:rPr>
              <a:t>rating 115V </a:t>
            </a:r>
            <a:r>
              <a:rPr lang="en-US" sz="1100" dirty="0">
                <a:solidFill>
                  <a:srgbClr val="000000"/>
                </a:solidFill>
              </a:rPr>
              <a:t>DC</a:t>
            </a:r>
          </a:p>
          <a:p>
            <a:pPr marL="230161" indent="-230161" eaLnBrk="0" hangingPunct="0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1100" dirty="0">
                <a:solidFill>
                  <a:srgbClr val="000000"/>
                </a:solidFill>
              </a:rPr>
              <a:t>Low power consumption</a:t>
            </a:r>
          </a:p>
          <a:p>
            <a:pPr marL="230161" indent="-230161" eaLnBrk="0" hangingPunct="0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1100" dirty="0">
                <a:solidFill>
                  <a:srgbClr val="000000"/>
                </a:solidFill>
              </a:rPr>
              <a:t>Propagation delay matching </a:t>
            </a:r>
          </a:p>
          <a:p>
            <a:pPr marL="230161" indent="-230161" eaLnBrk="0" hangingPunct="0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1100" dirty="0">
                <a:solidFill>
                  <a:srgbClr val="000000"/>
                </a:solidFill>
              </a:rPr>
              <a:t>Supply rail </a:t>
            </a:r>
            <a:r>
              <a:rPr lang="en-US" sz="1100" dirty="0" smtClean="0">
                <a:solidFill>
                  <a:srgbClr val="000000"/>
                </a:solidFill>
              </a:rPr>
              <a:t>UVLO with </a:t>
            </a:r>
            <a:r>
              <a:rPr lang="en-US" sz="1100" dirty="0">
                <a:solidFill>
                  <a:srgbClr val="000000"/>
                </a:solidFill>
              </a:rPr>
              <a:t>power good indicator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1180182"/>
            <a:ext cx="4469450" cy="15373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230161" indent="-230161"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</a:rPr>
              <a:t>Integrated Dual Current Sense Amplifiers eliminates need for 2 differential amplifiers and reduces BOM count</a:t>
            </a:r>
          </a:p>
          <a:p>
            <a:pPr marL="230161" indent="-230161"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</a:rPr>
              <a:t>Full bridge configuration reduces component count; 100V diodes allow higher wattage output</a:t>
            </a:r>
          </a:p>
          <a:p>
            <a:pPr marL="230161" indent="-230161"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</a:rPr>
              <a:t>UVLO with power good indicator eliminates need for discrete supervisory chip 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70047" y="3038546"/>
            <a:ext cx="4261104" cy="257175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 smtClean="0">
                <a:solidFill>
                  <a:srgbClr val="FFFFFF"/>
                </a:solidFill>
                <a:cs typeface="Arial" charset="0"/>
              </a:rPr>
              <a:t>Applications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0047" y="3332407"/>
            <a:ext cx="4261104" cy="11917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30" indent="-171430" eaLnBrk="0" hangingPunct="0"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PV Module Level Power Management </a:t>
            </a:r>
          </a:p>
          <a:p>
            <a:pPr marL="628577" lvl="1" indent="-171430" eaLnBrk="0" hangingPunct="0"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Power Optimizers</a:t>
            </a:r>
          </a:p>
          <a:p>
            <a:pPr marL="628577" lvl="1" indent="-171430" eaLnBrk="0" hangingPunct="0"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Micro-inverters</a:t>
            </a:r>
          </a:p>
          <a:p>
            <a:pPr marL="171377" indent="-171430" eaLnBrk="0" hangingPunct="0"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PV Battery Charging (Li-ion, Lead Acid, NiMH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)</a:t>
            </a:r>
          </a:p>
          <a:p>
            <a:pPr marL="171377" indent="-171430" eaLnBrk="0" hangingPunct="0"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Residential and Commercial UPS/Inverters</a:t>
            </a:r>
          </a:p>
          <a:p>
            <a:pPr marL="171377" indent="-171430" eaLnBrk="0" hangingPunct="0"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48-12V Bi-directional Charging System</a:t>
            </a:r>
          </a:p>
          <a:p>
            <a:pPr marL="171377" indent="-171430" eaLnBrk="0" hangingPunct="0"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4 Switch Buck-Boost Supply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270047" y="909557"/>
            <a:ext cx="4261104" cy="257175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 dirty="0" smtClean="0">
                <a:solidFill>
                  <a:srgbClr val="FFFFFF"/>
                </a:solidFill>
                <a:cs typeface="Arial" charset="0"/>
              </a:rPr>
              <a:t>Features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3" name="Rectangle 14"/>
          <p:cNvSpPr>
            <a:spLocks noChangeArrowheads="1"/>
          </p:cNvSpPr>
          <p:nvPr/>
        </p:nvSpPr>
        <p:spPr bwMode="auto">
          <a:xfrm>
            <a:off x="4572001" y="909557"/>
            <a:ext cx="4389120" cy="257175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 dirty="0" smtClean="0">
                <a:solidFill>
                  <a:srgbClr val="FFFFFF"/>
                </a:solidFill>
                <a:cs typeface="Arial" charset="0"/>
              </a:rPr>
              <a:t>Benefits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18118" y="2960042"/>
            <a:ext cx="1161129" cy="1285536"/>
          </a:xfrm>
          <a:prstGeom prst="rect">
            <a:avLst/>
          </a:prstGeom>
        </p:spPr>
      </p:pic>
      <p:pic>
        <p:nvPicPr>
          <p:cNvPr id="2050" name="Picture 2" descr="http://www.ti.com/diagrams/custom_diagram_1_SM72295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151" y="2717563"/>
            <a:ext cx="3201628" cy="188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 bwMode="auto">
          <a:xfrm>
            <a:off x="6642100" y="4537473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3B20521C-F793-4067-BB07-C7AF74E21EF3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8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257177" y="947033"/>
            <a:ext cx="4260851" cy="19676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85750" indent="-285750" defTabSz="763588" eaLnBrk="0" hangingPunct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1909763" algn="ctr"/>
              </a:tabLst>
            </a:pPr>
            <a:r>
              <a:rPr lang="en-US" sz="1100" b="1" dirty="0" smtClean="0">
                <a:solidFill>
                  <a:srgbClr val="000000"/>
                </a:solidFill>
                <a:ea typeface="ＭＳ Ｐゴシック" charset="0"/>
                <a:cs typeface="Arial" charset="0"/>
              </a:rPr>
              <a:t>Built-In Charge Pump for Gate Overdrive of High Side Drive Applications</a:t>
            </a:r>
          </a:p>
          <a:p>
            <a:pPr marL="285750" indent="-285750" defTabSz="763588" eaLnBrk="0" hangingPunct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1909763" algn="ctr"/>
              </a:tabLst>
            </a:pPr>
            <a:r>
              <a:rPr lang="en-US" sz="1100" b="1" dirty="0" smtClean="0">
                <a:solidFill>
                  <a:srgbClr val="000000"/>
                </a:solidFill>
                <a:ea typeface="ＭＳ Ｐゴシック" charset="0"/>
                <a:cs typeface="Arial" charset="0"/>
              </a:rPr>
              <a:t>Fast Turn-ON </a:t>
            </a:r>
          </a:p>
          <a:p>
            <a:pPr marL="628650" lvl="1" indent="-171450" defTabSz="763588" eaLnBrk="0" hangingPunct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909763" algn="ctr"/>
              </a:tabLst>
            </a:pPr>
            <a:r>
              <a:rPr lang="en-US" sz="1050" dirty="0" smtClean="0">
                <a:solidFill>
                  <a:srgbClr val="000000"/>
                </a:solidFill>
                <a:ea typeface="ＭＳ Ｐゴシック" charset="0"/>
                <a:cs typeface="Arial" charset="0"/>
              </a:rPr>
              <a:t>1.5 </a:t>
            </a:r>
            <a:r>
              <a:rPr lang="en-US" sz="1050" dirty="0" err="1" smtClean="0">
                <a:solidFill>
                  <a:srgbClr val="000000"/>
                </a:solidFill>
                <a:ea typeface="ＭＳ Ｐゴシック" charset="0"/>
                <a:cs typeface="Arial" charset="0"/>
              </a:rPr>
              <a:t>ms</a:t>
            </a:r>
            <a:r>
              <a:rPr lang="en-US" sz="1050" dirty="0" smtClean="0">
                <a:solidFill>
                  <a:srgbClr val="000000"/>
                </a:solidFill>
                <a:ea typeface="ＭＳ Ｐゴシック" charset="0"/>
                <a:cs typeface="Arial" charset="0"/>
              </a:rPr>
              <a:t> Max with Gate Capacitance of 25000 pF </a:t>
            </a:r>
          </a:p>
          <a:p>
            <a:pPr marL="285750" indent="-285750" defTabSz="763588" eaLnBrk="0" hangingPunct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1909763" algn="ctr"/>
              </a:tabLst>
            </a:pPr>
            <a:r>
              <a:rPr lang="en-US" sz="1100" b="1" dirty="0" smtClean="0">
                <a:solidFill>
                  <a:srgbClr val="000000"/>
                </a:solidFill>
                <a:ea typeface="ＭＳ Ｐゴシック" charset="0"/>
                <a:cs typeface="Arial" charset="0"/>
              </a:rPr>
              <a:t>Integrated Protection:</a:t>
            </a:r>
          </a:p>
          <a:p>
            <a:pPr marL="742950" lvl="1" indent="-285750" defTabSz="763588" eaLnBrk="0" hangingPunct="0">
              <a:spcAft>
                <a:spcPts val="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1909763" algn="ctr"/>
              </a:tabLst>
            </a:pPr>
            <a:r>
              <a:rPr lang="en-US" sz="1050" dirty="0">
                <a:solidFill>
                  <a:srgbClr val="000000"/>
                </a:solidFill>
              </a:rPr>
              <a:t>Programmable MOSFET Protection Voltage</a:t>
            </a:r>
          </a:p>
          <a:p>
            <a:pPr marL="742950" lvl="1" indent="-285750" defTabSz="763588" eaLnBrk="0" hangingPunct="0">
              <a:spcAft>
                <a:spcPts val="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1909763" algn="ctr"/>
              </a:tabLst>
            </a:pPr>
            <a:r>
              <a:rPr lang="en-US" sz="1050" dirty="0">
                <a:solidFill>
                  <a:srgbClr val="000000"/>
                </a:solidFill>
              </a:rPr>
              <a:t>Programmable Delay of Protection </a:t>
            </a:r>
            <a:r>
              <a:rPr lang="en-US" sz="1050" dirty="0" smtClean="0">
                <a:solidFill>
                  <a:srgbClr val="000000"/>
                </a:solidFill>
              </a:rPr>
              <a:t>Latch-OFF</a:t>
            </a:r>
          </a:p>
          <a:p>
            <a:pPr marL="742950" lvl="1" indent="-285750" defTabSz="763588" eaLnBrk="0" hangingPunct="0">
              <a:spcAft>
                <a:spcPts val="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1909763" algn="ctr"/>
              </a:tabLst>
            </a:pPr>
            <a:r>
              <a:rPr lang="en-US" sz="1050" dirty="0" smtClean="0">
                <a:solidFill>
                  <a:srgbClr val="000000"/>
                </a:solidFill>
              </a:rPr>
              <a:t>Remote Enable</a:t>
            </a:r>
            <a:endParaRPr lang="en-US" sz="1050" dirty="0">
              <a:solidFill>
                <a:srgbClr val="000000"/>
              </a:solidFill>
            </a:endParaRPr>
          </a:p>
          <a:p>
            <a:pPr marL="742950" lvl="1" indent="-285750" defTabSz="763588" eaLnBrk="0" hangingPunct="0">
              <a:spcAft>
                <a:spcPts val="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1909763" algn="ctr"/>
              </a:tabLst>
            </a:pPr>
            <a:r>
              <a:rPr lang="en-US" sz="1050" dirty="0">
                <a:solidFill>
                  <a:srgbClr val="000000"/>
                </a:solidFill>
              </a:rPr>
              <a:t>Overvoltage Shut OFF with VCC &gt; 26V</a:t>
            </a:r>
          </a:p>
          <a:p>
            <a:pPr marL="742950" lvl="1" indent="-285750" defTabSz="763588" eaLnBrk="0" hangingPunct="0">
              <a:spcAft>
                <a:spcPts val="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1909763" algn="ctr"/>
              </a:tabLst>
            </a:pPr>
            <a:r>
              <a:rPr lang="en-US" sz="1050" dirty="0">
                <a:solidFill>
                  <a:srgbClr val="000000"/>
                </a:solidFill>
              </a:rPr>
              <a:t>Withstands 60V Supply </a:t>
            </a:r>
            <a:r>
              <a:rPr lang="en-US" sz="1050" dirty="0" smtClean="0">
                <a:solidFill>
                  <a:srgbClr val="000000"/>
                </a:solidFill>
              </a:rPr>
              <a:t>Transients</a:t>
            </a:r>
            <a:endParaRPr lang="en-US" sz="1050" dirty="0" smtClean="0">
              <a:solidFill>
                <a:srgbClr val="000000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584700" y="968374"/>
            <a:ext cx="4389438" cy="1755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defTabSz="763588" eaLnBrk="0" hangingPunct="0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1000" b="1" dirty="0" smtClean="0">
                <a:solidFill>
                  <a:srgbClr val="DE0000"/>
                </a:solidFill>
              </a:rPr>
              <a:t>Ease and Versatility: </a:t>
            </a:r>
            <a:r>
              <a:rPr lang="en-US" sz="900" dirty="0" smtClean="0">
                <a:solidFill>
                  <a:srgbClr val="000000"/>
                </a:solidFill>
              </a:rPr>
              <a:t>Simple circuit design, drives any size of N-Channel Power MOSFET, and even drives multiple parallel MOSFET’s for high current applications.</a:t>
            </a:r>
          </a:p>
          <a:p>
            <a:pPr marL="285750" indent="-285750" defTabSz="763588" eaLnBrk="0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1000" b="1" dirty="0" smtClean="0">
                <a:solidFill>
                  <a:srgbClr val="DE0000"/>
                </a:solidFill>
              </a:rPr>
              <a:t>Lossless Protection of Power MOSFET:</a:t>
            </a:r>
          </a:p>
          <a:p>
            <a:pPr marL="742950" lvl="1" indent="-285750" defTabSz="763588" eaLnBrk="0" hangingPunct="0">
              <a:spcBef>
                <a:spcPts val="0"/>
              </a:spcBef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900" dirty="0" smtClean="0">
                <a:solidFill>
                  <a:srgbClr val="000000"/>
                </a:solidFill>
              </a:rPr>
              <a:t>Voltage drop (V</a:t>
            </a:r>
            <a:r>
              <a:rPr lang="en-US" sz="500" dirty="0" smtClean="0">
                <a:solidFill>
                  <a:srgbClr val="000000"/>
                </a:solidFill>
              </a:rPr>
              <a:t>DS</a:t>
            </a:r>
            <a:r>
              <a:rPr lang="en-US" sz="900" dirty="0" smtClean="0">
                <a:solidFill>
                  <a:srgbClr val="000000"/>
                </a:solidFill>
              </a:rPr>
              <a:t>) across the power device is continually monitored.</a:t>
            </a:r>
          </a:p>
          <a:p>
            <a:pPr marL="742950" lvl="1" indent="-285750" defTabSz="763588" eaLnBrk="0" hangingPunct="0">
              <a:spcBef>
                <a:spcPts val="0"/>
              </a:spcBef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900" dirty="0" smtClean="0">
                <a:solidFill>
                  <a:srgbClr val="000000"/>
                </a:solidFill>
              </a:rPr>
              <a:t>Current Sensing resistor across the load is not needed for </a:t>
            </a:r>
            <a:r>
              <a:rPr lang="en-US" sz="900" dirty="0">
                <a:solidFill>
                  <a:srgbClr val="000000"/>
                </a:solidFill>
              </a:rPr>
              <a:t>p</a:t>
            </a:r>
            <a:r>
              <a:rPr lang="en-US" sz="900" dirty="0" smtClean="0">
                <a:solidFill>
                  <a:srgbClr val="000000"/>
                </a:solidFill>
              </a:rPr>
              <a:t>rotection feature, saving on losses.</a:t>
            </a:r>
          </a:p>
          <a:p>
            <a:pPr marL="285750" indent="-285750" defTabSz="763588" eaLnBrk="0" hangingPunct="0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1000" b="1" dirty="0" smtClean="0">
                <a:solidFill>
                  <a:srgbClr val="DE0000"/>
                </a:solidFill>
              </a:rPr>
              <a:t>Gradual </a:t>
            </a:r>
            <a:r>
              <a:rPr lang="en-US" sz="1000" b="1" dirty="0" err="1" smtClean="0">
                <a:solidFill>
                  <a:srgbClr val="DE0000"/>
                </a:solidFill>
              </a:rPr>
              <a:t>Turn-OFF</a:t>
            </a:r>
            <a:r>
              <a:rPr lang="en-US" sz="1000" b="1" dirty="0" smtClean="0">
                <a:solidFill>
                  <a:srgbClr val="DE0000"/>
                </a:solidFill>
              </a:rPr>
              <a:t>:</a:t>
            </a:r>
            <a:r>
              <a:rPr lang="en-US" sz="1000" b="1" dirty="0" smtClean="0">
                <a:solidFill>
                  <a:srgbClr val="000000"/>
                </a:solidFill>
              </a:rPr>
              <a:t> </a:t>
            </a:r>
            <a:r>
              <a:rPr lang="en-US" sz="900" dirty="0" smtClean="0">
                <a:solidFill>
                  <a:srgbClr val="000000"/>
                </a:solidFill>
              </a:rPr>
              <a:t>110uA current sink discharges gate capacitance for a gradual </a:t>
            </a:r>
            <a:r>
              <a:rPr lang="en-US" sz="900" dirty="0" err="1" smtClean="0">
                <a:solidFill>
                  <a:srgbClr val="000000"/>
                </a:solidFill>
              </a:rPr>
              <a:t>turn-OFF</a:t>
            </a:r>
            <a:r>
              <a:rPr lang="en-US" sz="900" dirty="0" smtClean="0">
                <a:solidFill>
                  <a:srgbClr val="000000"/>
                </a:solidFill>
              </a:rPr>
              <a:t> characteristic to minimize the duration of inductive load transient voltages.</a:t>
            </a:r>
            <a:endParaRPr lang="en-US" sz="900" b="1" dirty="0">
              <a:solidFill>
                <a:srgbClr val="DE0000"/>
              </a:solidFill>
            </a:endParaRPr>
          </a:p>
        </p:txBody>
      </p:sp>
      <p:sp>
        <p:nvSpPr>
          <p:cNvPr id="56323" name="Rectangle 14"/>
          <p:cNvSpPr>
            <a:spLocks noChangeArrowheads="1"/>
          </p:cNvSpPr>
          <p:nvPr/>
        </p:nvSpPr>
        <p:spPr bwMode="auto">
          <a:xfrm>
            <a:off x="257177" y="3008503"/>
            <a:ext cx="4260851" cy="220400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 dirty="0">
                <a:solidFill>
                  <a:srgbClr val="FFFFFF"/>
                </a:solidFill>
                <a:latin typeface="Arial"/>
              </a:rPr>
              <a:t>Applications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69877" y="3241684"/>
            <a:ext cx="4248149" cy="1101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Valve, Relay, and Solenoid Drivers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Lamp Drivers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DC Motor PWM Drivers</a:t>
            </a:r>
            <a:endParaRPr lang="en-US" sz="1100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Logic Controlled Power Supply Distribution Switch</a:t>
            </a:r>
          </a:p>
        </p:txBody>
      </p:sp>
      <p:sp>
        <p:nvSpPr>
          <p:cNvPr id="56325" name="Rectangle 14"/>
          <p:cNvSpPr>
            <a:spLocks noChangeArrowheads="1"/>
          </p:cNvSpPr>
          <p:nvPr/>
        </p:nvSpPr>
        <p:spPr bwMode="auto">
          <a:xfrm>
            <a:off x="269875" y="689858"/>
            <a:ext cx="4248150" cy="257175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 dirty="0">
                <a:solidFill>
                  <a:srgbClr val="FFFFFF"/>
                </a:solidFill>
                <a:latin typeface="Arial"/>
              </a:rPr>
              <a:t>Features</a:t>
            </a:r>
          </a:p>
        </p:txBody>
      </p:sp>
      <p:sp>
        <p:nvSpPr>
          <p:cNvPr id="56326" name="Rectangle 14"/>
          <p:cNvSpPr>
            <a:spLocks noChangeArrowheads="1"/>
          </p:cNvSpPr>
          <p:nvPr/>
        </p:nvSpPr>
        <p:spPr bwMode="auto">
          <a:xfrm>
            <a:off x="4572000" y="689858"/>
            <a:ext cx="4389438" cy="257175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 dirty="0">
                <a:solidFill>
                  <a:srgbClr val="FFFFFF"/>
                </a:solidFill>
                <a:latin typeface="Arial"/>
              </a:rPr>
              <a:t>Benefits</a:t>
            </a:r>
          </a:p>
        </p:txBody>
      </p:sp>
      <p:sp>
        <p:nvSpPr>
          <p:cNvPr id="563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LM9061: </a:t>
            </a:r>
            <a:r>
              <a:rPr lang="en-US" sz="2200" dirty="0">
                <a:solidFill>
                  <a:srgbClr val="FF0000"/>
                </a:solidFill>
              </a:rPr>
              <a:t>Power MOSFET Driver with Lossless </a:t>
            </a:r>
            <a:r>
              <a:rPr lang="en-US" sz="2200" dirty="0" smtClean="0">
                <a:solidFill>
                  <a:srgbClr val="FF0000"/>
                </a:solidFill>
              </a:rPr>
              <a:t>Protection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642100" y="4537482"/>
            <a:ext cx="2133600" cy="154781"/>
          </a:xfrm>
          <a:prstGeom prst="rect">
            <a:avLst/>
          </a:prstGeom>
        </p:spPr>
        <p:txBody>
          <a:bodyPr/>
          <a:lstStyle/>
          <a:p>
            <a:fld id="{3B20521C-F793-4067-BB07-C7AF74E21EF3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452" y="2712880"/>
            <a:ext cx="2649934" cy="208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341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"/>
    </mc:Choice>
    <mc:Fallback xmlns="">
      <p:transition spd="slow" advTm="17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Power Linear Regulators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4"/>
          </p:nvPr>
        </p:nvSpPr>
        <p:spPr>
          <a:noFill/>
        </p:spPr>
        <p:txBody>
          <a:bodyPr/>
          <a:lstStyle/>
          <a:p>
            <a:fld id="{3025B758-EFFD-4F2C-B107-22C05611C04C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09614" y="831849"/>
            <a:ext cx="8932785" cy="4114800"/>
            <a:chOff x="-18917" y="1143000"/>
            <a:chExt cx="9086717" cy="54864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690253" y="5453313"/>
              <a:ext cx="7413390" cy="0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ysDot"/>
            </a:ln>
            <a:effectLst/>
          </p:spPr>
        </p:cxnSp>
        <p:graphicFrame>
          <p:nvGraphicFramePr>
            <p:cNvPr id="49" name="Chart 4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61334024"/>
                </p:ext>
              </p:extLst>
            </p:nvPr>
          </p:nvGraphicFramePr>
          <p:xfrm>
            <a:off x="483810" y="1143000"/>
            <a:ext cx="7798975" cy="5486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0" name="Left Brace 49"/>
            <p:cNvSpPr/>
            <p:nvPr/>
          </p:nvSpPr>
          <p:spPr>
            <a:xfrm>
              <a:off x="540871" y="5522496"/>
              <a:ext cx="105230" cy="415089"/>
            </a:xfrm>
            <a:prstGeom prst="leftBrac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690253" y="4876800"/>
              <a:ext cx="7413390" cy="0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ysDot"/>
            </a:ln>
            <a:effectLst/>
          </p:spPr>
        </p:cxnSp>
        <p:sp>
          <p:nvSpPr>
            <p:cNvPr id="52" name="Left Brace 51"/>
            <p:cNvSpPr/>
            <p:nvPr/>
          </p:nvSpPr>
          <p:spPr>
            <a:xfrm>
              <a:off x="541771" y="4910441"/>
              <a:ext cx="104330" cy="542872"/>
            </a:xfrm>
            <a:prstGeom prst="leftBrac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690253" y="4346408"/>
              <a:ext cx="7413390" cy="0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ysDot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>
            <a:xfrm>
              <a:off x="690252" y="2845842"/>
              <a:ext cx="7413390" cy="0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ysDot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>
            <a:xfrm>
              <a:off x="690252" y="2254700"/>
              <a:ext cx="7413390" cy="0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ysDot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>
            <a:xfrm>
              <a:off x="690253" y="1717508"/>
              <a:ext cx="7413390" cy="0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ysDot"/>
            </a:ln>
            <a:effectLst/>
          </p:spPr>
        </p:cxnSp>
        <p:sp>
          <p:nvSpPr>
            <p:cNvPr id="57" name="Left Brace 56"/>
            <p:cNvSpPr/>
            <p:nvPr/>
          </p:nvSpPr>
          <p:spPr>
            <a:xfrm>
              <a:off x="535704" y="4346408"/>
              <a:ext cx="110396" cy="503571"/>
            </a:xfrm>
            <a:prstGeom prst="leftBrac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Left Brace 57"/>
            <p:cNvSpPr/>
            <p:nvPr/>
          </p:nvSpPr>
          <p:spPr>
            <a:xfrm>
              <a:off x="535704" y="2893595"/>
              <a:ext cx="110396" cy="1383632"/>
            </a:xfrm>
            <a:prstGeom prst="leftBrac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Left Brace 58"/>
            <p:cNvSpPr/>
            <p:nvPr/>
          </p:nvSpPr>
          <p:spPr>
            <a:xfrm>
              <a:off x="548365" y="2302714"/>
              <a:ext cx="98181" cy="543128"/>
            </a:xfrm>
            <a:prstGeom prst="leftBrac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Left Brace 59"/>
            <p:cNvSpPr/>
            <p:nvPr/>
          </p:nvSpPr>
          <p:spPr>
            <a:xfrm>
              <a:off x="547921" y="1717508"/>
              <a:ext cx="92032" cy="537192"/>
            </a:xfrm>
            <a:prstGeom prst="leftBrac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99712" y="5618269"/>
              <a:ext cx="354172" cy="3282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0.1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99712" y="5070105"/>
              <a:ext cx="354172" cy="3282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0.5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99712" y="4545953"/>
              <a:ext cx="354172" cy="3282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0.8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99712" y="3482024"/>
              <a:ext cx="354172" cy="3282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1.5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99712" y="2462507"/>
              <a:ext cx="254705" cy="3282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3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9712" y="1874332"/>
              <a:ext cx="254705" cy="3282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5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 rot="16200000">
              <a:off x="-361658" y="3237414"/>
              <a:ext cx="998564" cy="313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Iout (A)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133077" y="1717509"/>
              <a:ext cx="2064422" cy="1511670"/>
            </a:xfrm>
            <a:prstGeom prst="rect">
              <a:avLst/>
            </a:prstGeom>
            <a:noFill/>
            <a:ln w="38100" cap="flat" cmpd="sng" algn="ctr">
              <a:solidFill>
                <a:srgbClr val="F79646">
                  <a:lumMod val="75000"/>
                </a:srgb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0251" y="3308684"/>
              <a:ext cx="7502856" cy="596042"/>
            </a:xfrm>
            <a:prstGeom prst="rect">
              <a:avLst/>
            </a:prstGeom>
            <a:noFill/>
            <a:ln w="38100" cap="flat" cmpd="sng" algn="ctr">
              <a:solidFill>
                <a:srgbClr val="8064A2">
                  <a:lumMod val="75000"/>
                </a:srgb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133077" y="4415589"/>
              <a:ext cx="1376282" cy="434390"/>
            </a:xfrm>
            <a:prstGeom prst="rect">
              <a:avLst/>
            </a:prstGeom>
            <a:noFill/>
            <a:ln w="38100" cap="flat" cmpd="sng" algn="ctr">
              <a:solidFill>
                <a:srgbClr val="9BBB59">
                  <a:lumMod val="75000"/>
                </a:srgb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6858000" y="5622824"/>
              <a:ext cx="228600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72" name="Rounded Rectangle 71"/>
            <p:cNvSpPr/>
            <p:nvPr/>
          </p:nvSpPr>
          <p:spPr>
            <a:xfrm>
              <a:off x="7086600" y="5316326"/>
              <a:ext cx="1981200" cy="621260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DSBGA package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LM317L: 3 to 40V, 150mA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LM78L05:6.7 to 35V, 100mA</a:t>
              </a: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>
              <a:off x="5509359" y="4636418"/>
              <a:ext cx="1173857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9BBB59"/>
              </a:solidFill>
              <a:prstDash val="solid"/>
              <a:tailEnd type="arrow"/>
            </a:ln>
            <a:effectLst/>
          </p:spPr>
        </p:cxnSp>
        <p:sp>
          <p:nvSpPr>
            <p:cNvPr id="74" name="Rounded Rectangle 73"/>
            <p:cNvSpPr/>
            <p:nvPr/>
          </p:nvSpPr>
          <p:spPr>
            <a:xfrm>
              <a:off x="6683216" y="4075613"/>
              <a:ext cx="2384584" cy="845544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sng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LM1117-N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Superior load regulation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Tiny WSON package available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Line and Load transient performance</a:t>
              </a: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>
              <a:off x="6197499" y="2462506"/>
              <a:ext cx="481699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F79646"/>
              </a:solidFill>
              <a:prstDash val="solid"/>
              <a:tailEnd type="arrow"/>
            </a:ln>
            <a:effectLst/>
          </p:spPr>
        </p:cxnSp>
        <p:sp>
          <p:nvSpPr>
            <p:cNvPr id="76" name="Rounded Rectangle 75"/>
            <p:cNvSpPr/>
            <p:nvPr/>
          </p:nvSpPr>
          <p:spPr>
            <a:xfrm>
              <a:off x="6683216" y="1986104"/>
              <a:ext cx="2384584" cy="907491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sng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LM108x &amp; LMS15x series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High current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1.2 – 1.5V max dropout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sz="1000" kern="0" dirty="0" smtClean="0">
                  <a:solidFill>
                    <a:prstClr val="black"/>
                  </a:solidFill>
                  <a:latin typeface="Calibri"/>
                  <a:cs typeface="+mn-cs"/>
                </a:rPr>
                <a:t>LM1086 available in WSON package</a:t>
              </a: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1036443" y="2225460"/>
              <a:ext cx="2683749" cy="85973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sng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LM317-N/337-N series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LM317A: Superior line and load regulation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Small SOT-223 package available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Military and space grade available</a:t>
              </a: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H="1" flipV="1">
              <a:off x="1655771" y="3085198"/>
              <a:ext cx="1" cy="223487"/>
            </a:xfrm>
            <a:prstGeom prst="straightConnector1">
              <a:avLst/>
            </a:prstGeom>
            <a:noFill/>
            <a:ln w="28575" cap="flat" cmpd="sng" algn="ctr">
              <a:solidFill>
                <a:srgbClr val="8064A2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79" name="Left Brace 78"/>
            <p:cNvSpPr/>
            <p:nvPr/>
          </p:nvSpPr>
          <p:spPr>
            <a:xfrm flipH="1">
              <a:off x="6791770" y="5347088"/>
              <a:ext cx="104330" cy="542872"/>
            </a:xfrm>
            <a:prstGeom prst="leftBrace">
              <a:avLst/>
            </a:prstGeom>
            <a:noFill/>
            <a:ln w="28575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80" name="Picture 3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9653" y="5334000"/>
              <a:ext cx="488147" cy="452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1" name="Left Brace 80"/>
            <p:cNvSpPr/>
            <p:nvPr/>
          </p:nvSpPr>
          <p:spPr>
            <a:xfrm>
              <a:off x="550646" y="1219199"/>
              <a:ext cx="92825" cy="381001"/>
            </a:xfrm>
            <a:prstGeom prst="leftBrac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28600" y="1295400"/>
              <a:ext cx="254705" cy="3282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7</a:t>
              </a: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7086600" y="1219199"/>
              <a:ext cx="1981200" cy="609601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EEECE1">
                  <a:lumMod val="50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sng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LM338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Min. 7A Peak Output Current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Short circuit protection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>
              <a:off x="6843935" y="1421584"/>
              <a:ext cx="228600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EEECE1">
                  <a:lumMod val="50000"/>
                </a:srgbClr>
              </a:solidFill>
              <a:prstDash val="soli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6145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4" y="129208"/>
            <a:ext cx="8709027" cy="514350"/>
          </a:xfrm>
        </p:spPr>
        <p:txBody>
          <a:bodyPr lIns="45720" rIns="45720"/>
          <a:lstStyle/>
          <a:p>
            <a:r>
              <a:rPr lang="en-US" sz="2800" dirty="0">
                <a:solidFill>
                  <a:srgbClr val="C00000"/>
                </a:solidFill>
              </a:rPr>
              <a:t>Linear </a:t>
            </a:r>
            <a:r>
              <a:rPr lang="en-US" sz="2800" dirty="0" smtClean="0">
                <a:solidFill>
                  <a:srgbClr val="C00000"/>
                </a:solidFill>
              </a:rPr>
              <a:t>regulators </a:t>
            </a:r>
            <a:r>
              <a:rPr lang="en-US" sz="2800" dirty="0">
                <a:solidFill>
                  <a:srgbClr val="C00000"/>
                </a:solidFill>
              </a:rPr>
              <a:t>for </a:t>
            </a:r>
            <a:r>
              <a:rPr lang="en-US" sz="2800" dirty="0" smtClean="0">
                <a:solidFill>
                  <a:srgbClr val="C00000"/>
                </a:solidFill>
              </a:rPr>
              <a:t>defense, aerospace &amp; extended temperature requirements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642100" y="4537473"/>
            <a:ext cx="2133600" cy="154781"/>
          </a:xfrm>
        </p:spPr>
        <p:txBody>
          <a:bodyPr/>
          <a:lstStyle/>
          <a:p>
            <a:fld id="{3B20521C-F793-4067-BB07-C7AF74E21EF3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06" y="744498"/>
            <a:ext cx="7829550" cy="410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97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429" y="478610"/>
            <a:ext cx="6533368" cy="228386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058" y="2645557"/>
            <a:ext cx="3402013" cy="12989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18" y="2432023"/>
            <a:ext cx="4276725" cy="1743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CC0000"/>
                </a:solidFill>
              </a:rPr>
              <a:t>LM317A – Best in class accuracy, performance &amp; size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642100" y="4561966"/>
            <a:ext cx="2133600" cy="154781"/>
          </a:xfrm>
          <a:noFill/>
        </p:spPr>
        <p:txBody>
          <a:bodyPr/>
          <a:lstStyle/>
          <a:p>
            <a:fld id="{3025B758-EFFD-4F2C-B107-22C05611C04C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058" y="4023204"/>
            <a:ext cx="3892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LM317AEMPX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b="1" dirty="0" smtClean="0"/>
              <a:t> Highest Accuracy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b="1" dirty="0"/>
              <a:t> </a:t>
            </a:r>
            <a:r>
              <a:rPr lang="en-US" sz="1200" b="1" dirty="0" smtClean="0"/>
              <a:t>Smaller and unique package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b="1" dirty="0"/>
              <a:t> </a:t>
            </a:r>
            <a:r>
              <a:rPr lang="en-US" sz="1200" b="1" dirty="0" smtClean="0"/>
              <a:t>Cost-competitive compared to other packages</a:t>
            </a:r>
            <a:endParaRPr lang="en-US" sz="12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7768797" y="3219450"/>
            <a:ext cx="655537" cy="3683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flipV="1">
            <a:off x="7045329" y="3587751"/>
            <a:ext cx="723468" cy="435453"/>
          </a:xfrm>
          <a:prstGeom prst="straightConnector1">
            <a:avLst/>
          </a:prstGeom>
          <a:ln w="28575">
            <a:solidFill>
              <a:srgbClr val="D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29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2286000"/>
            <a:ext cx="4252960" cy="20053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57175" y="974725"/>
            <a:ext cx="4260851" cy="25218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30188" lvl="1" indent="-2301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000000"/>
                </a:solidFill>
              </a:rPr>
              <a:t>Power Up and Down Sequencing</a:t>
            </a:r>
            <a:endParaRPr lang="en-US" sz="1400" b="1" dirty="0">
              <a:solidFill>
                <a:srgbClr val="000000"/>
              </a:solidFill>
            </a:endParaRPr>
          </a:p>
          <a:p>
            <a:pPr marL="0" lvl="1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</a:endParaRPr>
          </a:p>
          <a:p>
            <a:pPr marL="230188" lvl="1" indent="-2301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400" b="1" dirty="0">
                <a:solidFill>
                  <a:srgbClr val="000000"/>
                </a:solidFill>
              </a:rPr>
              <a:t>Programmable time delay between outputs</a:t>
            </a:r>
          </a:p>
          <a:p>
            <a:pPr marL="230188" lvl="1" indent="-2301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400" dirty="0">
              <a:solidFill>
                <a:srgbClr val="000000"/>
              </a:solidFill>
            </a:endParaRPr>
          </a:p>
          <a:p>
            <a:pPr marL="230188" lvl="1" indent="-2301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400" b="1" dirty="0">
                <a:solidFill>
                  <a:srgbClr val="000000"/>
                </a:solidFill>
              </a:rPr>
              <a:t>Programmable power down sequence</a:t>
            </a:r>
          </a:p>
          <a:p>
            <a:pPr marL="687388" lvl="2" indent="-2301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</a:rPr>
              <a:t>Reverse of Power up is standard</a:t>
            </a:r>
          </a:p>
          <a:p>
            <a:pPr marL="230188" lvl="1" indent="-2301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230188" lvl="1" indent="-2301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600" b="1" dirty="0" smtClean="0">
                <a:solidFill>
                  <a:srgbClr val="0070C0"/>
                </a:solidFill>
              </a:rPr>
              <a:t>LM3880-Q</a:t>
            </a:r>
            <a:r>
              <a:rPr lang="en-US" sz="1600" b="1" dirty="0" smtClean="0">
                <a:solidFill>
                  <a:srgbClr val="000000"/>
                </a:solidFill>
              </a:rPr>
              <a:t>: </a:t>
            </a:r>
            <a:r>
              <a:rPr lang="en-US" sz="1400" dirty="0">
                <a:solidFill>
                  <a:srgbClr val="000000"/>
                </a:solidFill>
              </a:rPr>
              <a:t>Six timing options released, </a:t>
            </a:r>
            <a:r>
              <a:rPr lang="en-US" sz="1400" dirty="0" smtClean="0">
                <a:solidFill>
                  <a:srgbClr val="000000"/>
                </a:solidFill>
              </a:rPr>
              <a:t/>
            </a:r>
            <a:br>
              <a:rPr lang="en-US" sz="1400" dirty="0" smtClean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00"/>
                </a:solidFill>
              </a:rPr>
              <a:t>SOT-23-6, 3mm*3mm</a:t>
            </a:r>
            <a:endParaRPr lang="en-US" sz="1400" dirty="0">
              <a:solidFill>
                <a:srgbClr val="000000"/>
              </a:solidFill>
            </a:endParaRPr>
          </a:p>
          <a:p>
            <a:pPr marL="230188" lvl="1" indent="-2301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400" dirty="0">
              <a:solidFill>
                <a:srgbClr val="000000"/>
              </a:solidFill>
            </a:endParaRPr>
          </a:p>
          <a:p>
            <a:pPr marL="230188" lvl="1" indent="-2301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600" b="1" dirty="0">
                <a:solidFill>
                  <a:srgbClr val="0070C0"/>
                </a:solidFill>
              </a:rPr>
              <a:t>LM3881: </a:t>
            </a:r>
            <a:r>
              <a:rPr lang="en-US" sz="1400" dirty="0">
                <a:solidFill>
                  <a:srgbClr val="000000"/>
                </a:solidFill>
              </a:rPr>
              <a:t>Timing programmable by one external </a:t>
            </a:r>
            <a:r>
              <a:rPr lang="en-US" sz="1400" dirty="0" smtClean="0">
                <a:solidFill>
                  <a:srgbClr val="000000"/>
                </a:solidFill>
              </a:rPr>
              <a:t>capacitor VSSOP-8</a:t>
            </a:r>
          </a:p>
          <a:p>
            <a:pPr marL="230188" lvl="1" indent="-2301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230188" lvl="1" indent="-2301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0000"/>
                </a:solidFill>
              </a:rPr>
              <a:t>Input </a:t>
            </a:r>
            <a:r>
              <a:rPr lang="en-US" sz="1400" dirty="0">
                <a:solidFill>
                  <a:srgbClr val="000000"/>
                </a:solidFill>
              </a:rPr>
              <a:t>voltage: 2.7V to 5.5V</a:t>
            </a:r>
          </a:p>
          <a:p>
            <a:pPr marL="230188" lvl="1" indent="-2301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400" dirty="0">
              <a:solidFill>
                <a:srgbClr val="000000"/>
              </a:solidFill>
            </a:endParaRPr>
          </a:p>
          <a:p>
            <a:pPr marL="230188" lvl="1" indent="-2301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400" b="1" dirty="0">
                <a:solidFill>
                  <a:srgbClr val="000000"/>
                </a:solidFill>
              </a:rPr>
              <a:t>20µA Quiescent </a:t>
            </a:r>
            <a:r>
              <a:rPr lang="en-US" sz="1400" b="1" dirty="0" smtClean="0">
                <a:solidFill>
                  <a:srgbClr val="000000"/>
                </a:solidFill>
              </a:rPr>
              <a:t>Current</a:t>
            </a:r>
          </a:p>
          <a:p>
            <a:pPr marL="230188" lvl="1" indent="-2301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230188" lvl="1" indent="-2301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000000"/>
                </a:solidFill>
              </a:rPr>
              <a:t>3 Sequenced Outputs </a:t>
            </a:r>
            <a:r>
              <a:rPr lang="en-US" sz="1400" b="1" dirty="0">
                <a:solidFill>
                  <a:srgbClr val="000000"/>
                </a:solidFill>
              </a:rPr>
              <a:t>– can be cascaded </a:t>
            </a:r>
            <a:r>
              <a:rPr lang="en-US" sz="1400" b="1" dirty="0" smtClean="0">
                <a:solidFill>
                  <a:srgbClr val="000000"/>
                </a:solidFill>
              </a:rPr>
              <a:t>for more channels</a:t>
            </a:r>
            <a:endParaRPr lang="en-US" sz="1400" b="1" dirty="0">
              <a:solidFill>
                <a:srgbClr val="000000"/>
              </a:solidFill>
            </a:endParaRPr>
          </a:p>
          <a:p>
            <a:pPr marL="457200" lvl="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</a:endParaRPr>
          </a:p>
          <a:p>
            <a:pPr marL="230188" lvl="1" indent="-2301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400" dirty="0">
              <a:solidFill>
                <a:srgbClr val="000000"/>
              </a:solidFill>
            </a:endParaRPr>
          </a:p>
          <a:p>
            <a:pPr marL="0" lvl="1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572000" y="974725"/>
            <a:ext cx="4389438" cy="1234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30188" indent="-230188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400" b="1" dirty="0">
                <a:solidFill>
                  <a:srgbClr val="000000"/>
                </a:solidFill>
              </a:rPr>
              <a:t>Easy to use, no </a:t>
            </a:r>
            <a:r>
              <a:rPr lang="en-US" sz="1400" b="1" dirty="0" smtClean="0">
                <a:solidFill>
                  <a:srgbClr val="000000"/>
                </a:solidFill>
              </a:rPr>
              <a:t>firmware </a:t>
            </a:r>
            <a:r>
              <a:rPr lang="en-US" sz="1400" b="1" dirty="0">
                <a:solidFill>
                  <a:srgbClr val="000000"/>
                </a:solidFill>
              </a:rPr>
              <a:t>required</a:t>
            </a:r>
          </a:p>
          <a:p>
            <a:pPr marL="230188" indent="-230188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400" b="1" dirty="0">
              <a:solidFill>
                <a:srgbClr val="000000"/>
              </a:solidFill>
            </a:endParaRPr>
          </a:p>
          <a:p>
            <a:pPr marL="230188" indent="-230188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400" b="1" dirty="0">
                <a:solidFill>
                  <a:srgbClr val="000000"/>
                </a:solidFill>
              </a:rPr>
              <a:t>Flexible options for different timing</a:t>
            </a:r>
          </a:p>
          <a:p>
            <a:pPr marL="230188" indent="-230188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400" b="1" dirty="0">
              <a:solidFill>
                <a:srgbClr val="000000"/>
              </a:solidFill>
            </a:endParaRPr>
          </a:p>
          <a:p>
            <a:pPr marL="230188" indent="-230188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</a:rPr>
              <a:t>Low </a:t>
            </a:r>
            <a:r>
              <a:rPr lang="en-US" sz="1400" dirty="0" err="1">
                <a:solidFill>
                  <a:srgbClr val="000000"/>
                </a:solidFill>
              </a:rPr>
              <a:t>Iq</a:t>
            </a:r>
            <a:r>
              <a:rPr lang="en-US" sz="1400" dirty="0">
                <a:solidFill>
                  <a:srgbClr val="000000"/>
                </a:solidFill>
              </a:rPr>
              <a:t> for standby efficiency</a:t>
            </a:r>
          </a:p>
          <a:p>
            <a:pPr marL="230188" indent="-230188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400" dirty="0">
              <a:solidFill>
                <a:srgbClr val="000000"/>
              </a:solidFill>
            </a:endParaRPr>
          </a:p>
          <a:p>
            <a:pPr marL="230188" indent="-230188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</a:rPr>
              <a:t>Automotive Grade (LM388xQ) available</a:t>
            </a:r>
          </a:p>
        </p:txBody>
      </p:sp>
      <p:sp>
        <p:nvSpPr>
          <p:cNvPr id="56323" name="Rectangle 14"/>
          <p:cNvSpPr>
            <a:spLocks noChangeArrowheads="1"/>
          </p:cNvSpPr>
          <p:nvPr/>
        </p:nvSpPr>
        <p:spPr bwMode="auto">
          <a:xfrm>
            <a:off x="257175" y="3494350"/>
            <a:ext cx="4260851" cy="220400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cs typeface="Arial" charset="0"/>
              </a:rPr>
              <a:t>Applications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7175" y="3721101"/>
            <a:ext cx="4260851" cy="803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ea typeface="ＭＳ Ｐゴシック"/>
              </a:rPr>
              <a:t>Power supplies for FPGAs, uProcessor, DSPs and digital ASICs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ea typeface="ＭＳ Ｐゴシック"/>
              </a:rPr>
              <a:t>Multiple rail systems that need sequencing to control in-rush currents or latch-up conditions.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6325" name="Rectangle 14"/>
          <p:cNvSpPr>
            <a:spLocks noChangeArrowheads="1"/>
          </p:cNvSpPr>
          <p:nvPr/>
        </p:nvSpPr>
        <p:spPr bwMode="auto">
          <a:xfrm>
            <a:off x="257175" y="689858"/>
            <a:ext cx="4260851" cy="257175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cs typeface="Arial" charset="0"/>
              </a:rPr>
              <a:t>Features</a:t>
            </a:r>
          </a:p>
        </p:txBody>
      </p:sp>
      <p:sp>
        <p:nvSpPr>
          <p:cNvPr id="56326" name="Rectangle 14"/>
          <p:cNvSpPr>
            <a:spLocks noChangeArrowheads="1"/>
          </p:cNvSpPr>
          <p:nvPr/>
        </p:nvSpPr>
        <p:spPr bwMode="auto">
          <a:xfrm>
            <a:off x="4572000" y="691004"/>
            <a:ext cx="4389438" cy="256029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cs typeface="Arial" charset="0"/>
              </a:rPr>
              <a:t>Benefits</a:t>
            </a:r>
          </a:p>
        </p:txBody>
      </p:sp>
      <p:sp>
        <p:nvSpPr>
          <p:cNvPr id="56327" name="Title 1"/>
          <p:cNvSpPr>
            <a:spLocks noGrp="1"/>
          </p:cNvSpPr>
          <p:nvPr>
            <p:ph type="title"/>
          </p:nvPr>
        </p:nvSpPr>
        <p:spPr>
          <a:xfrm>
            <a:off x="205836" y="114300"/>
            <a:ext cx="8709565" cy="607980"/>
          </a:xfrm>
        </p:spPr>
        <p:txBody>
          <a:bodyPr/>
          <a:lstStyle/>
          <a:p>
            <a:pPr eaLnBrk="1" hangingPunct="1"/>
            <a:r>
              <a:rPr lang="de-DE" sz="2800" b="1" dirty="0" smtClean="0"/>
              <a:t>LM3880-Q/LM3881</a:t>
            </a:r>
            <a:r>
              <a:rPr lang="en-US" sz="2800" b="1" dirty="0" smtClean="0"/>
              <a:t>: Power Sequencers 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37473"/>
            <a:ext cx="2133600" cy="154781"/>
          </a:xfrm>
        </p:spPr>
        <p:txBody>
          <a:bodyPr/>
          <a:lstStyle/>
          <a:p>
            <a:fld id="{3B20521C-F793-4067-BB07-C7AF74E21EF3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7943707"/>
              </p:ext>
            </p:extLst>
          </p:nvPr>
        </p:nvGraphicFramePr>
        <p:xfrm>
          <a:off x="4599296" y="2343150"/>
          <a:ext cx="3499046" cy="1841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Visio" r:id="rId4" imgW="3030706" imgH="2125872" progId="Visio.Drawing.11">
                  <p:embed/>
                </p:oleObj>
              </mc:Choice>
              <mc:Fallback>
                <p:oleObj name="Visio" r:id="rId4" imgW="3030706" imgH="2125872" progId="Visio.Drawing.11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9296" y="2343150"/>
                        <a:ext cx="3499046" cy="18417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531" y="4342427"/>
            <a:ext cx="614596" cy="372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53376" y="2805604"/>
            <a:ext cx="1159723" cy="798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 flipH="1" flipV="1">
            <a:off x="8244470" y="2876985"/>
            <a:ext cx="88900" cy="6144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8637229" y="2878807"/>
            <a:ext cx="116946" cy="6177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31552" y="3460834"/>
            <a:ext cx="1852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32B4CE">
                    <a:lumMod val="75000"/>
                  </a:srgbClr>
                </a:solidFill>
                <a:latin typeface="Arial"/>
                <a:cs typeface="+mn-cs"/>
              </a:rPr>
              <a:t>Down 3</a:t>
            </a:r>
            <a:r>
              <a:rPr lang="en-US" sz="1600" b="1" dirty="0" smtClean="0">
                <a:solidFill>
                  <a:srgbClr val="32B4CE">
                    <a:lumMod val="75000"/>
                  </a:srgbClr>
                </a:solidFill>
                <a:latin typeface="Arial"/>
                <a:cs typeface="+mn-cs"/>
                <a:sym typeface="Wingdings"/>
              </a:rPr>
              <a:t>2</a:t>
            </a:r>
            <a:r>
              <a:rPr lang="en-US" sz="1600" b="1" dirty="0">
                <a:solidFill>
                  <a:srgbClr val="32B4CE">
                    <a:lumMod val="75000"/>
                  </a:srgb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1600" b="1" dirty="0" smtClean="0">
                <a:solidFill>
                  <a:srgbClr val="32B4CE">
                    <a:lumMod val="75000"/>
                  </a:srgbClr>
                </a:solidFill>
                <a:latin typeface="Arial"/>
                <a:cs typeface="+mn-cs"/>
                <a:sym typeface="Wingdings"/>
              </a:rPr>
              <a:t>1</a:t>
            </a:r>
            <a:endParaRPr lang="en-US" sz="1600" b="1" dirty="0">
              <a:solidFill>
                <a:srgbClr val="32B4CE">
                  <a:lumMod val="75000"/>
                </a:srgbClr>
              </a:solidFill>
              <a:latin typeface="Arial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91484" y="2624891"/>
            <a:ext cx="1528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/>
                <a:cs typeface="+mn-cs"/>
              </a:rPr>
              <a:t>Up 1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  <a:cs typeface="+mn-cs"/>
                <a:sym typeface="Wingdings"/>
              </a:rPr>
              <a:t>2</a:t>
            </a:r>
            <a:r>
              <a:rPr lang="en-US" sz="1600" b="1" dirty="0">
                <a:solidFill>
                  <a:srgbClr val="FF0000"/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  <a:cs typeface="+mn-cs"/>
                <a:sym typeface="Wingdings"/>
              </a:rPr>
              <a:t>3</a:t>
            </a:r>
            <a:endParaRPr lang="en-US" sz="1600" b="1" dirty="0">
              <a:solidFill>
                <a:srgbClr val="FF000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835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LP299x </a:t>
            </a:r>
            <a:r>
              <a:rPr lang="en-US" sz="2800" dirty="0" smtClean="0"/>
              <a:t>- </a:t>
            </a:r>
            <a:r>
              <a:rPr lang="en-US" sz="2800" dirty="0"/>
              <a:t>DDR Termination Regulators</a:t>
            </a: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642100" y="4359915"/>
            <a:ext cx="2133600" cy="154781"/>
          </a:xfrm>
          <a:noFill/>
        </p:spPr>
        <p:txBody>
          <a:bodyPr/>
          <a:lstStyle/>
          <a:p>
            <a:fld id="{3025B758-EFFD-4F2C-B107-22C05611C04C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047" y="844278"/>
            <a:ext cx="4261104" cy="21790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t" anchorCtr="0"/>
          <a:lstStyle/>
          <a:p>
            <a:pPr indent="190500" defTabSz="763588" eaLnBrk="0" hangingPunct="0">
              <a:spcBef>
                <a:spcPct val="15000"/>
              </a:spcBef>
              <a:buClr>
                <a:srgbClr val="000000"/>
              </a:buClr>
              <a:buFontTx/>
              <a:buChar char="•"/>
              <a:tabLst>
                <a:tab pos="1909763" algn="ctr"/>
              </a:tabLst>
            </a:pPr>
            <a:r>
              <a:rPr lang="en-GB" sz="1200" b="1" dirty="0" smtClean="0">
                <a:solidFill>
                  <a:srgbClr val="DE0000"/>
                </a:solidFill>
              </a:rPr>
              <a:t>Support Suspend to RAM function</a:t>
            </a:r>
          </a:p>
          <a:p>
            <a:pPr marL="192024" indent="-192024">
              <a:buFont typeface="Arial" pitchFamily="34" charset="0"/>
              <a:buChar char="•"/>
              <a:tabLst>
                <a:tab pos="809625" algn="l"/>
                <a:tab pos="1622425" algn="l"/>
                <a:tab pos="2435225" algn="l"/>
                <a:tab pos="3248025" algn="l"/>
                <a:tab pos="4060825" algn="l"/>
                <a:tab pos="4873625" algn="l"/>
                <a:tab pos="5686425" algn="l"/>
                <a:tab pos="6499225" algn="l"/>
                <a:tab pos="7312025" algn="l"/>
                <a:tab pos="8124825" algn="l"/>
                <a:tab pos="8937625" algn="l"/>
                <a:tab pos="9750425" algn="l"/>
                <a:tab pos="10563225" algn="l"/>
              </a:tabLst>
            </a:pPr>
            <a:r>
              <a:rPr lang="en-GB" sz="1200" dirty="0" smtClean="0">
                <a:solidFill>
                  <a:srgbClr val="000000"/>
                </a:solidFill>
                <a:ea typeface="ＭＳ Ｐゴシック"/>
              </a:rPr>
              <a:t>Wide Vin </a:t>
            </a:r>
            <a:r>
              <a:rPr lang="en-GB" sz="1200" dirty="0">
                <a:solidFill>
                  <a:srgbClr val="000000"/>
                </a:solidFill>
                <a:ea typeface="ＭＳ Ｐゴシック"/>
              </a:rPr>
              <a:t>range:</a:t>
            </a:r>
          </a:p>
          <a:p>
            <a:pPr marL="649224" lvl="2" indent="-192024">
              <a:buFont typeface="Arial" pitchFamily="34" charset="0"/>
              <a:buChar char="•"/>
              <a:tabLst>
                <a:tab pos="809625" algn="l"/>
                <a:tab pos="1622425" algn="l"/>
                <a:tab pos="2435225" algn="l"/>
                <a:tab pos="3248025" algn="l"/>
                <a:tab pos="4060825" algn="l"/>
                <a:tab pos="4873625" algn="l"/>
                <a:tab pos="5686425" algn="l"/>
                <a:tab pos="6499225" algn="l"/>
                <a:tab pos="7312025" algn="l"/>
                <a:tab pos="8124825" algn="l"/>
                <a:tab pos="8937625" algn="l"/>
                <a:tab pos="9750425" algn="l"/>
                <a:tab pos="10563225" algn="l"/>
              </a:tabLst>
            </a:pPr>
            <a:r>
              <a:rPr lang="en-GB" sz="1200" dirty="0" smtClean="0">
                <a:solidFill>
                  <a:srgbClr val="000000"/>
                </a:solidFill>
                <a:ea typeface="ＭＳ Ｐゴシック"/>
              </a:rPr>
              <a:t>Please see table for details</a:t>
            </a:r>
            <a:endParaRPr lang="en-GB" sz="1200" dirty="0">
              <a:solidFill>
                <a:srgbClr val="000000"/>
              </a:solidFill>
              <a:ea typeface="ＭＳ Ｐゴシック"/>
            </a:endParaRPr>
          </a:p>
          <a:p>
            <a:pPr marL="192024" indent="-192024">
              <a:buFont typeface="Arial" pitchFamily="34" charset="0"/>
              <a:buChar char="•"/>
              <a:tabLst>
                <a:tab pos="809625" algn="l"/>
                <a:tab pos="1622425" algn="l"/>
                <a:tab pos="2435225" algn="l"/>
                <a:tab pos="3248025" algn="l"/>
                <a:tab pos="4060825" algn="l"/>
                <a:tab pos="4873625" algn="l"/>
                <a:tab pos="5686425" algn="l"/>
                <a:tab pos="6499225" algn="l"/>
                <a:tab pos="7312025" algn="l"/>
                <a:tab pos="8124825" algn="l"/>
                <a:tab pos="8937625" algn="l"/>
                <a:tab pos="9750425" algn="l"/>
                <a:tab pos="10563225" algn="l"/>
              </a:tabLst>
            </a:pPr>
            <a:r>
              <a:rPr lang="en-GB" sz="1200" dirty="0">
                <a:solidFill>
                  <a:srgbClr val="000000"/>
                </a:solidFill>
                <a:ea typeface="ＭＳ Ｐゴシック"/>
              </a:rPr>
              <a:t>Load Current:</a:t>
            </a:r>
          </a:p>
          <a:p>
            <a:pPr marL="649224" lvl="2" indent="-192024">
              <a:buFont typeface="Arial" pitchFamily="34" charset="0"/>
              <a:buChar char="•"/>
              <a:tabLst>
                <a:tab pos="809625" algn="l"/>
                <a:tab pos="1622425" algn="l"/>
                <a:tab pos="2435225" algn="l"/>
                <a:tab pos="3248025" algn="l"/>
                <a:tab pos="4060825" algn="l"/>
                <a:tab pos="4873625" algn="l"/>
                <a:tab pos="5686425" algn="l"/>
                <a:tab pos="6499225" algn="l"/>
                <a:tab pos="7312025" algn="l"/>
                <a:tab pos="8124825" algn="l"/>
                <a:tab pos="8937625" algn="l"/>
                <a:tab pos="9750425" algn="l"/>
                <a:tab pos="10563225" algn="l"/>
              </a:tabLst>
            </a:pPr>
            <a:r>
              <a:rPr lang="en-GB" sz="1200" dirty="0">
                <a:solidFill>
                  <a:srgbClr val="000000"/>
                </a:solidFill>
                <a:ea typeface="ＭＳ Ｐゴシック"/>
              </a:rPr>
              <a:t>0.5A (</a:t>
            </a:r>
            <a:r>
              <a:rPr lang="en-GB" sz="1200" dirty="0" smtClean="0">
                <a:solidFill>
                  <a:srgbClr val="000000"/>
                </a:solidFill>
                <a:ea typeface="ＭＳ Ｐゴシック"/>
              </a:rPr>
              <a:t>LP2996A/97/98 </a:t>
            </a:r>
            <a:r>
              <a:rPr lang="en-GB" sz="1200" dirty="0">
                <a:solidFill>
                  <a:srgbClr val="000000"/>
                </a:solidFill>
                <a:ea typeface="ＭＳ Ｐゴシック"/>
              </a:rPr>
              <a:t>for DDRIII)</a:t>
            </a:r>
          </a:p>
          <a:p>
            <a:pPr marL="649224" lvl="2" indent="-192024">
              <a:buFont typeface="Arial" pitchFamily="34" charset="0"/>
              <a:buChar char="•"/>
              <a:tabLst>
                <a:tab pos="809625" algn="l"/>
                <a:tab pos="1622425" algn="l"/>
                <a:tab pos="2435225" algn="l"/>
                <a:tab pos="3248025" algn="l"/>
                <a:tab pos="4060825" algn="l"/>
                <a:tab pos="4873625" algn="l"/>
                <a:tab pos="5686425" algn="l"/>
                <a:tab pos="6499225" algn="l"/>
                <a:tab pos="7312025" algn="l"/>
                <a:tab pos="8124825" algn="l"/>
                <a:tab pos="8937625" algn="l"/>
                <a:tab pos="9750425" algn="l"/>
                <a:tab pos="10563225" algn="l"/>
              </a:tabLst>
            </a:pPr>
            <a:r>
              <a:rPr lang="en-GB" sz="1200" dirty="0">
                <a:solidFill>
                  <a:srgbClr val="000000"/>
                </a:solidFill>
                <a:ea typeface="ＭＳ Ｐゴシック"/>
              </a:rPr>
              <a:t>1.5A (</a:t>
            </a:r>
            <a:r>
              <a:rPr lang="en-GB" sz="1200" dirty="0" smtClean="0">
                <a:solidFill>
                  <a:srgbClr val="000000"/>
                </a:solidFill>
                <a:ea typeface="ＭＳ Ｐゴシック"/>
              </a:rPr>
              <a:t>LP2995/96/98 </a:t>
            </a:r>
            <a:r>
              <a:rPr lang="en-GB" sz="1200" dirty="0">
                <a:solidFill>
                  <a:srgbClr val="000000"/>
                </a:solidFill>
                <a:ea typeface="ＭＳ Ｐゴシック"/>
              </a:rPr>
              <a:t>for DDRI and DDRII</a:t>
            </a:r>
            <a:r>
              <a:rPr lang="en-GB" sz="1200" dirty="0" smtClean="0">
                <a:solidFill>
                  <a:srgbClr val="000000"/>
                </a:solidFill>
                <a:ea typeface="ＭＳ Ｐゴシック"/>
              </a:rPr>
              <a:t>)</a:t>
            </a:r>
            <a:endParaRPr lang="en-GB" sz="1200" dirty="0">
              <a:solidFill>
                <a:srgbClr val="000000"/>
              </a:solidFill>
              <a:ea typeface="ＭＳ Ｐゴシック"/>
            </a:endParaRPr>
          </a:p>
          <a:p>
            <a:pPr marL="192024" indent="-192024">
              <a:buFont typeface="Arial" pitchFamily="34" charset="0"/>
              <a:buChar char="•"/>
              <a:tabLst>
                <a:tab pos="809625" algn="l"/>
                <a:tab pos="1622425" algn="l"/>
                <a:tab pos="2435225" algn="l"/>
                <a:tab pos="3248025" algn="l"/>
                <a:tab pos="4060825" algn="l"/>
                <a:tab pos="4873625" algn="l"/>
                <a:tab pos="5686425" algn="l"/>
                <a:tab pos="6499225" algn="l"/>
                <a:tab pos="7312025" algn="l"/>
                <a:tab pos="8124825" algn="l"/>
                <a:tab pos="8937625" algn="l"/>
                <a:tab pos="9750425" algn="l"/>
                <a:tab pos="10563225" algn="l"/>
              </a:tabLst>
            </a:pPr>
            <a:r>
              <a:rPr lang="en-GB" sz="1200" dirty="0" smtClean="0">
                <a:solidFill>
                  <a:srgbClr val="000000"/>
                </a:solidFill>
                <a:ea typeface="ＭＳ Ｐゴシック"/>
              </a:rPr>
              <a:t>Wide Junction temperature</a:t>
            </a:r>
          </a:p>
          <a:p>
            <a:pPr marL="649224" lvl="1" indent="-192024">
              <a:buFont typeface="Arial" pitchFamily="34" charset="0"/>
              <a:buChar char="•"/>
              <a:tabLst>
                <a:tab pos="809625" algn="l"/>
                <a:tab pos="1622425" algn="l"/>
                <a:tab pos="2435225" algn="l"/>
                <a:tab pos="3248025" algn="l"/>
                <a:tab pos="4060825" algn="l"/>
                <a:tab pos="4873625" algn="l"/>
                <a:tab pos="5686425" algn="l"/>
                <a:tab pos="6499225" algn="l"/>
                <a:tab pos="7312025" algn="l"/>
                <a:tab pos="8124825" algn="l"/>
                <a:tab pos="8937625" algn="l"/>
                <a:tab pos="9750425" algn="l"/>
                <a:tab pos="10563225" algn="l"/>
              </a:tabLst>
            </a:pPr>
            <a:r>
              <a:rPr lang="en-GB" sz="1200" dirty="0" smtClean="0">
                <a:solidFill>
                  <a:srgbClr val="000000"/>
                </a:solidFill>
                <a:ea typeface="ＭＳ Ｐゴシック"/>
              </a:rPr>
              <a:t>Please see table for details</a:t>
            </a:r>
          </a:p>
          <a:p>
            <a:pPr marL="192024" indent="-192024">
              <a:buFont typeface="Arial" pitchFamily="34" charset="0"/>
              <a:buChar char="•"/>
              <a:tabLst>
                <a:tab pos="809625" algn="l"/>
                <a:tab pos="1622425" algn="l"/>
                <a:tab pos="2435225" algn="l"/>
                <a:tab pos="3248025" algn="l"/>
                <a:tab pos="4060825" algn="l"/>
                <a:tab pos="4873625" algn="l"/>
                <a:tab pos="5686425" algn="l"/>
                <a:tab pos="6499225" algn="l"/>
                <a:tab pos="7312025" algn="l"/>
                <a:tab pos="8124825" algn="l"/>
                <a:tab pos="8937625" algn="l"/>
                <a:tab pos="9750425" algn="l"/>
                <a:tab pos="10563225" algn="l"/>
              </a:tabLst>
            </a:pPr>
            <a:r>
              <a:rPr lang="en-GB" sz="1200" dirty="0" smtClean="0">
                <a:solidFill>
                  <a:srgbClr val="000000"/>
                </a:solidFill>
                <a:ea typeface="ＭＳ Ｐゴシック"/>
              </a:rPr>
              <a:t>Linear </a:t>
            </a:r>
            <a:r>
              <a:rPr lang="en-GB" sz="1200" dirty="0">
                <a:solidFill>
                  <a:srgbClr val="000000"/>
                </a:solidFill>
                <a:ea typeface="ＭＳ Ｐゴシック"/>
              </a:rPr>
              <a:t>Topology with Source &amp; Sink </a:t>
            </a:r>
            <a:r>
              <a:rPr lang="en-GB" sz="1200" dirty="0" smtClean="0">
                <a:solidFill>
                  <a:srgbClr val="000000"/>
                </a:solidFill>
                <a:ea typeface="ＭＳ Ｐゴシック"/>
              </a:rPr>
              <a:t>capability</a:t>
            </a:r>
            <a:endParaRPr lang="en-GB" sz="1200" dirty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1" y="867387"/>
            <a:ext cx="4389120" cy="18150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92024" indent="-192024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Separate </a:t>
            </a:r>
            <a:r>
              <a:rPr lang="en-US" sz="1200" dirty="0">
                <a:solidFill>
                  <a:srgbClr val="000000"/>
                </a:solidFill>
              </a:rPr>
              <a:t>power for analog and output driver for </a:t>
            </a:r>
            <a:r>
              <a:rPr lang="en-US" sz="1200" dirty="0" smtClean="0">
                <a:solidFill>
                  <a:srgbClr val="000000"/>
                </a:solidFill>
              </a:rPr>
              <a:t>flexibility</a:t>
            </a:r>
          </a:p>
          <a:p>
            <a:pPr marL="192024" indent="-192024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Ambient temperature up to 85-105C possible with junction max temp of 125C</a:t>
            </a:r>
          </a:p>
          <a:p>
            <a:pPr marL="192024" indent="-192024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Exposed pad provides better thermal performance</a:t>
            </a:r>
            <a:endParaRPr lang="en-US" sz="1200" dirty="0">
              <a:solidFill>
                <a:srgbClr val="000000"/>
              </a:solidFill>
            </a:endParaRPr>
          </a:p>
          <a:p>
            <a:pPr marL="192024" indent="-192024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Sense input for remote sensing or level </a:t>
            </a:r>
            <a:r>
              <a:rPr lang="en-US" sz="1200" dirty="0" smtClean="0">
                <a:solidFill>
                  <a:srgbClr val="000000"/>
                </a:solidFill>
              </a:rPr>
              <a:t>shifting</a:t>
            </a:r>
          </a:p>
          <a:p>
            <a:pPr marL="192024" indent="-192024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VTT = VDDQ/2 without need for external resistor divider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70047" y="3043439"/>
            <a:ext cx="4261104" cy="257175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 smtClean="0">
                <a:solidFill>
                  <a:srgbClr val="FFFFFF"/>
                </a:solidFill>
              </a:rPr>
              <a:t>Applications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0047" y="3308573"/>
            <a:ext cx="4261104" cy="883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 eaLnBrk="0" hangingPunct="0">
              <a:lnSpc>
                <a:spcPct val="80000"/>
              </a:lnSpc>
              <a:spcBef>
                <a:spcPct val="10000"/>
              </a:spcBef>
              <a:buFontTx/>
              <a:buChar char="•"/>
              <a:tabLst>
                <a:tab pos="809625" algn="l"/>
                <a:tab pos="1622425" algn="l"/>
                <a:tab pos="2435225" algn="l"/>
                <a:tab pos="3248025" algn="l"/>
                <a:tab pos="4060825" algn="l"/>
                <a:tab pos="4873625" algn="l"/>
                <a:tab pos="5686425" algn="l"/>
                <a:tab pos="6499225" algn="l"/>
                <a:tab pos="7312025" algn="l"/>
                <a:tab pos="8124825" algn="l"/>
                <a:tab pos="8937625" algn="l"/>
                <a:tab pos="9750425" algn="l"/>
                <a:tab pos="10563225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SSTL-18</a:t>
            </a:r>
            <a:r>
              <a:rPr lang="en-GB" sz="1200" dirty="0">
                <a:solidFill>
                  <a:srgbClr val="000000"/>
                </a:solidFill>
              </a:rPr>
              <a:t>, SSTL-2 and SSTL-3 </a:t>
            </a:r>
            <a:r>
              <a:rPr lang="en-GB" sz="1200" dirty="0" smtClean="0">
                <a:solidFill>
                  <a:srgbClr val="000000"/>
                </a:solidFill>
              </a:rPr>
              <a:t>Termination</a:t>
            </a:r>
            <a:endParaRPr lang="en-GB" sz="1200" dirty="0">
              <a:solidFill>
                <a:srgbClr val="000000"/>
              </a:solidFill>
            </a:endParaRPr>
          </a:p>
          <a:p>
            <a:pPr marL="174625" indent="-174625" eaLnBrk="0" hangingPunct="0">
              <a:lnSpc>
                <a:spcPct val="80000"/>
              </a:lnSpc>
              <a:spcBef>
                <a:spcPct val="10000"/>
              </a:spcBef>
              <a:buFontTx/>
              <a:buChar char="•"/>
              <a:tabLst>
                <a:tab pos="809625" algn="l"/>
                <a:tab pos="1622425" algn="l"/>
                <a:tab pos="2435225" algn="l"/>
                <a:tab pos="3248025" algn="l"/>
                <a:tab pos="4060825" algn="l"/>
                <a:tab pos="4873625" algn="l"/>
                <a:tab pos="5686425" algn="l"/>
                <a:tab pos="6499225" algn="l"/>
                <a:tab pos="7312025" algn="l"/>
                <a:tab pos="8124825" algn="l"/>
                <a:tab pos="8937625" algn="l"/>
                <a:tab pos="9750425" algn="l"/>
                <a:tab pos="10563225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HSTL Termination</a:t>
            </a:r>
          </a:p>
          <a:p>
            <a:pPr marL="174625" indent="-174625" eaLnBrk="0" hangingPunct="0">
              <a:spcBef>
                <a:spcPct val="10000"/>
              </a:spcBef>
              <a:buFontTx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Automotive Infotainment</a:t>
            </a:r>
          </a:p>
          <a:p>
            <a:pPr marL="174625" indent="-174625" eaLnBrk="0" hangingPunct="0">
              <a:spcBef>
                <a:spcPct val="10000"/>
              </a:spcBef>
              <a:buFontTx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Industrial/Medical PC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270047" y="587102"/>
            <a:ext cx="4261104" cy="257175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 dirty="0" smtClean="0">
                <a:solidFill>
                  <a:srgbClr val="FFFFFF"/>
                </a:solidFill>
              </a:rPr>
              <a:t>Features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3" name="Rectangle 14"/>
          <p:cNvSpPr>
            <a:spLocks noChangeArrowheads="1"/>
          </p:cNvSpPr>
          <p:nvPr/>
        </p:nvSpPr>
        <p:spPr bwMode="auto">
          <a:xfrm>
            <a:off x="4572001" y="587102"/>
            <a:ext cx="4389120" cy="257175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 dirty="0" smtClean="0">
                <a:solidFill>
                  <a:srgbClr val="FFFFFF"/>
                </a:solidFill>
              </a:rPr>
              <a:t>Benefits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608" y="2676742"/>
            <a:ext cx="3724275" cy="97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608" y="3655428"/>
            <a:ext cx="3981450" cy="99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3"/>
          <p:cNvSpPr txBox="1">
            <a:spLocks/>
          </p:cNvSpPr>
          <p:nvPr/>
        </p:nvSpPr>
        <p:spPr bwMode="auto">
          <a:xfrm>
            <a:off x="6642100" y="4537482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3B20521C-F793-4067-BB07-C7AF74E21EF3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4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 bwMode="auto">
          <a:xfrm>
            <a:off x="4283566" y="976629"/>
            <a:ext cx="2801289" cy="2918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07156"/>
            <a:ext cx="8629196" cy="610791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Voltage Supervisor Portfolio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642100" y="4537473"/>
            <a:ext cx="2133600" cy="154781"/>
          </a:xfrm>
        </p:spPr>
        <p:txBody>
          <a:bodyPr/>
          <a:lstStyle/>
          <a:p>
            <a:fld id="{3B20521C-F793-4067-BB07-C7AF74E21EF3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7408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2749" y="971550"/>
            <a:ext cx="4055740" cy="2918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31777" y="2430662"/>
            <a:ext cx="8863362" cy="2553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31775" y="2857500"/>
            <a:ext cx="8863364" cy="2553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596245" y="2430662"/>
            <a:ext cx="2498894" cy="255389"/>
          </a:xfrm>
          <a:prstGeom prst="roundRect">
            <a:avLst/>
          </a:prstGeom>
          <a:solidFill>
            <a:srgbClr val="DE0000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Wide choice of thresholds, 1% acc.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596244" y="2857500"/>
            <a:ext cx="2498894" cy="255389"/>
          </a:xfrm>
          <a:prstGeom prst="roundRect">
            <a:avLst/>
          </a:prstGeom>
          <a:solidFill>
            <a:srgbClr val="DE0000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Programmable WDT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22748" y="3115185"/>
            <a:ext cx="8872390" cy="2553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596244" y="3115185"/>
            <a:ext cx="2498893" cy="255389"/>
          </a:xfrm>
          <a:prstGeom prst="roundRect">
            <a:avLst/>
          </a:prstGeom>
          <a:solidFill>
            <a:srgbClr val="DE0000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rgbClr val="FFFFFF"/>
                </a:solidFill>
              </a:rPr>
              <a:t>Low </a:t>
            </a:r>
            <a:r>
              <a:rPr lang="en-US" sz="1100" dirty="0" err="1" smtClean="0">
                <a:solidFill>
                  <a:srgbClr val="FFFFFF"/>
                </a:solidFill>
              </a:rPr>
              <a:t>Iq</a:t>
            </a:r>
            <a:r>
              <a:rPr lang="en-US" sz="1100" dirty="0" smtClean="0">
                <a:solidFill>
                  <a:srgbClr val="FFFFFF"/>
                </a:solidFill>
              </a:rPr>
              <a:t> / NCP303 equivalent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22746" y="3370574"/>
            <a:ext cx="8872391" cy="3441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96243" y="3370574"/>
            <a:ext cx="2498893" cy="344176"/>
          </a:xfrm>
          <a:prstGeom prst="roundRect">
            <a:avLst/>
          </a:prstGeom>
          <a:solidFill>
            <a:srgbClr val="DE0000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Low cost, Small package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22746" y="3714751"/>
            <a:ext cx="8872389" cy="1750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596245" y="3714751"/>
            <a:ext cx="2498891" cy="175021"/>
          </a:xfrm>
          <a:prstGeom prst="roundRect">
            <a:avLst/>
          </a:prstGeom>
          <a:solidFill>
            <a:srgbClr val="DE0000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PCI 2.1, 3.3v/5V monitor</a:t>
            </a:r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04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257177" y="956558"/>
            <a:ext cx="4260851" cy="22438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30188" indent="-230188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000000"/>
                </a:solidFill>
              </a:rPr>
              <a:t>Input </a:t>
            </a:r>
            <a:r>
              <a:rPr lang="en-US" sz="1200" dirty="0">
                <a:solidFill>
                  <a:srgbClr val="000000"/>
                </a:solidFill>
              </a:rPr>
              <a:t>voltage range of 2.2V to 12V</a:t>
            </a:r>
          </a:p>
          <a:p>
            <a:pPr marL="230188" indent="-230188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200" b="1" dirty="0" smtClean="0">
                <a:solidFill>
                  <a:srgbClr val="000000"/>
                </a:solidFill>
              </a:rPr>
              <a:t>Switch </a:t>
            </a:r>
            <a:r>
              <a:rPr lang="en-US" sz="1200" b="1" dirty="0">
                <a:solidFill>
                  <a:srgbClr val="000000"/>
                </a:solidFill>
              </a:rPr>
              <a:t>current up to 3.6A</a:t>
            </a:r>
          </a:p>
          <a:p>
            <a:pPr marL="230188" indent="-230188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000000"/>
                </a:solidFill>
              </a:rPr>
              <a:t>Output </a:t>
            </a:r>
            <a:r>
              <a:rPr lang="en-US" sz="1200" dirty="0">
                <a:solidFill>
                  <a:srgbClr val="000000"/>
                </a:solidFill>
              </a:rPr>
              <a:t>voltage up to 17.5V</a:t>
            </a:r>
          </a:p>
          <a:p>
            <a:pPr marL="230188" indent="-230188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000000"/>
                </a:solidFill>
              </a:rPr>
              <a:t>Fixed </a:t>
            </a:r>
            <a:r>
              <a:rPr lang="en-US" sz="1200" dirty="0">
                <a:solidFill>
                  <a:srgbClr val="000000"/>
                </a:solidFill>
              </a:rPr>
              <a:t>switching frequency of 615/1.25MHz</a:t>
            </a:r>
          </a:p>
          <a:p>
            <a:pPr marL="230188" lvl="1" indent="-230188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000000"/>
                </a:solidFill>
              </a:rPr>
              <a:t>Adjustable </a:t>
            </a:r>
            <a:r>
              <a:rPr lang="en-US" sz="1200" dirty="0">
                <a:solidFill>
                  <a:srgbClr val="000000"/>
                </a:solidFill>
              </a:rPr>
              <a:t>soft-start</a:t>
            </a:r>
          </a:p>
          <a:p>
            <a:pPr marL="230188" indent="-230188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000000"/>
                </a:solidFill>
              </a:rPr>
              <a:t>SHDN pin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572000" y="947033"/>
            <a:ext cx="4389438" cy="17390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30188" indent="-23018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000" dirty="0" smtClean="0">
                <a:solidFill>
                  <a:srgbClr val="000000"/>
                </a:solidFill>
              </a:rPr>
              <a:t>Operates </a:t>
            </a:r>
            <a:r>
              <a:rPr lang="en-US" sz="1000" dirty="0">
                <a:solidFill>
                  <a:srgbClr val="000000"/>
                </a:solidFill>
              </a:rPr>
              <a:t>from 3.3V and 5V supplies</a:t>
            </a:r>
          </a:p>
          <a:p>
            <a:pPr marL="230188" indent="-23018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000" b="1" dirty="0" smtClean="0">
                <a:solidFill>
                  <a:srgbClr val="000000"/>
                </a:solidFill>
              </a:rPr>
              <a:t>High </a:t>
            </a:r>
            <a:r>
              <a:rPr lang="en-US" sz="1000" b="1" dirty="0">
                <a:solidFill>
                  <a:srgbClr val="000000"/>
                </a:solidFill>
              </a:rPr>
              <a:t>current rated switch for LED applications</a:t>
            </a:r>
          </a:p>
          <a:p>
            <a:pPr marL="230188" indent="-23018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000" dirty="0" smtClean="0">
              <a:solidFill>
                <a:srgbClr val="000000"/>
              </a:solidFill>
            </a:endParaRPr>
          </a:p>
          <a:p>
            <a:pPr marL="230188" indent="-23018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000" dirty="0" smtClean="0">
                <a:solidFill>
                  <a:srgbClr val="000000"/>
                </a:solidFill>
              </a:rPr>
              <a:t>Easily </a:t>
            </a:r>
            <a:r>
              <a:rPr lang="en-US" sz="1000" dirty="0">
                <a:solidFill>
                  <a:srgbClr val="000000"/>
                </a:solidFill>
              </a:rPr>
              <a:t>adjustable high frequency for small solution applications</a:t>
            </a:r>
            <a:endParaRPr lang="en-US" sz="900" b="1" dirty="0">
              <a:solidFill>
                <a:srgbClr val="DE0000"/>
              </a:solidFill>
            </a:endParaRPr>
          </a:p>
        </p:txBody>
      </p:sp>
      <p:sp>
        <p:nvSpPr>
          <p:cNvPr id="56323" name="Rectangle 14"/>
          <p:cNvSpPr>
            <a:spLocks noChangeArrowheads="1"/>
          </p:cNvSpPr>
          <p:nvPr/>
        </p:nvSpPr>
        <p:spPr bwMode="auto">
          <a:xfrm>
            <a:off x="234950" y="3200401"/>
            <a:ext cx="4260850" cy="220400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cs typeface="Arial" charset="0"/>
              </a:rPr>
              <a:t>Applications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8600" y="3429009"/>
            <a:ext cx="4219575" cy="10096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30188" indent="-230188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100" dirty="0">
                <a:solidFill>
                  <a:srgbClr val="000000"/>
                </a:solidFill>
              </a:rPr>
              <a:t>Automotive Digital TV Tuner</a:t>
            </a:r>
          </a:p>
          <a:p>
            <a:pPr marL="230188" indent="-230188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100" dirty="0">
                <a:solidFill>
                  <a:srgbClr val="000000"/>
                </a:solidFill>
              </a:rPr>
              <a:t>LCD Bias Supplies</a:t>
            </a:r>
          </a:p>
          <a:p>
            <a:pPr marL="230188" indent="-230188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1100" dirty="0" smtClean="0">
                <a:solidFill>
                  <a:srgbClr val="000000"/>
                </a:solidFill>
              </a:rPr>
              <a:t>LED Lighting</a:t>
            </a:r>
            <a:endParaRPr lang="en-US" sz="1100" dirty="0">
              <a:solidFill>
                <a:srgbClr val="000000"/>
              </a:solidFill>
            </a:endParaRPr>
          </a:p>
          <a:p>
            <a:pPr marL="174625" indent="-174625" eaLnBrk="0" fontAlgn="base" hangingPunct="0">
              <a:lnSpc>
                <a:spcPct val="150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56325" name="Rectangle 14"/>
          <p:cNvSpPr>
            <a:spLocks noChangeArrowheads="1"/>
          </p:cNvSpPr>
          <p:nvPr/>
        </p:nvSpPr>
        <p:spPr bwMode="auto">
          <a:xfrm>
            <a:off x="269875" y="689858"/>
            <a:ext cx="4260850" cy="257175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cs typeface="Arial" charset="0"/>
              </a:rPr>
              <a:t>Features</a:t>
            </a:r>
          </a:p>
        </p:txBody>
      </p:sp>
      <p:sp>
        <p:nvSpPr>
          <p:cNvPr id="56326" name="Rectangle 14"/>
          <p:cNvSpPr>
            <a:spLocks noChangeArrowheads="1"/>
          </p:cNvSpPr>
          <p:nvPr/>
        </p:nvSpPr>
        <p:spPr bwMode="auto">
          <a:xfrm>
            <a:off x="4572000" y="699383"/>
            <a:ext cx="4389438" cy="257175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cs typeface="Arial" charset="0"/>
              </a:rPr>
              <a:t>Benefits</a:t>
            </a:r>
          </a:p>
        </p:txBody>
      </p:sp>
      <p:sp>
        <p:nvSpPr>
          <p:cNvPr id="56327" name="Title 1"/>
          <p:cNvSpPr>
            <a:spLocks noGrp="1"/>
          </p:cNvSpPr>
          <p:nvPr>
            <p:ph type="title"/>
          </p:nvPr>
        </p:nvSpPr>
        <p:spPr>
          <a:xfrm>
            <a:off x="270947" y="2387"/>
            <a:ext cx="8492053" cy="740569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 smtClean="0">
                <a:solidFill>
                  <a:srgbClr val="FF0000"/>
                </a:solidFill>
                <a:ea typeface="+mn-ea"/>
                <a:cs typeface="+mn-cs"/>
              </a:rPr>
              <a:t>LM2700: </a:t>
            </a:r>
            <a:r>
              <a:rPr lang="en-US" sz="1800" kern="1200" dirty="0" smtClean="0">
                <a:solidFill>
                  <a:srgbClr val="FF0000"/>
                </a:solidFill>
                <a:ea typeface="+mn-ea"/>
                <a:cs typeface="+mn-cs"/>
              </a:rPr>
              <a:t>615kHz/1.25MHz </a:t>
            </a:r>
            <a:r>
              <a:rPr lang="en-US" sz="1800" kern="1200" dirty="0">
                <a:solidFill>
                  <a:srgbClr val="FF0000"/>
                </a:solidFill>
                <a:ea typeface="+mn-ea"/>
                <a:cs typeface="+mn-cs"/>
              </a:rPr>
              <a:t>Step-up PWM DC/DC Converter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 Box 34"/>
          <p:cNvSpPr txBox="1">
            <a:spLocks noChangeArrowheads="1"/>
          </p:cNvSpPr>
          <p:nvPr/>
        </p:nvSpPr>
        <p:spPr bwMode="auto">
          <a:xfrm>
            <a:off x="330969" y="4438713"/>
            <a:ext cx="3696342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050" b="1" dirty="0">
                <a:solidFill>
                  <a:srgbClr val="000000"/>
                </a:solidFill>
                <a:cs typeface="Arial" pitchFamily="34" charset="0"/>
              </a:rPr>
              <a:t>Ref Designs: AN1394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892" y="2758799"/>
            <a:ext cx="34004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19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257175" y="974725"/>
            <a:ext cx="4260851" cy="2301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85750" indent="-285750" defTabSz="763588" eaLnBrk="0" fontAlgn="base" hangingPunct="0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1909763" algn="ctr"/>
              </a:tabLst>
            </a:pPr>
            <a:r>
              <a:rPr lang="en-US" sz="1100" b="1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50 mA Sink or Source to Operate Relays, Solenoids, Meters, or LEDs</a:t>
            </a:r>
          </a:p>
          <a:p>
            <a:pPr marL="285750" indent="-285750" defTabSz="763588" eaLnBrk="0" fontAlgn="base" hangingPunct="0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1909763" algn="ctr"/>
              </a:tabLst>
            </a:pPr>
            <a:r>
              <a:rPr lang="en-US" sz="1100" b="1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Frequency Doubling for Low Ripple</a:t>
            </a:r>
          </a:p>
          <a:p>
            <a:pPr marL="742950" lvl="1" indent="-285750" defTabSz="763588" eaLnBrk="0" fontAlgn="base" hangingPunct="0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1909763" algn="ctr"/>
              </a:tabLst>
            </a:pPr>
            <a:r>
              <a:rPr lang="en-US" sz="1050" b="1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Requires only one RC Network </a:t>
            </a:r>
            <a:endParaRPr lang="en-US" sz="1100" b="1" dirty="0" smtClean="0">
              <a:solidFill>
                <a:schemeClr val="tx1"/>
              </a:solidFill>
              <a:ea typeface="ＭＳ Ｐゴシック" charset="0"/>
              <a:cs typeface="Arial" charset="0"/>
            </a:endParaRPr>
          </a:p>
          <a:p>
            <a:pPr marL="285750" indent="-285750" defTabSz="763588" eaLnBrk="0" fontAlgn="base" hangingPunct="0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1909763" algn="ctr"/>
              </a:tabLst>
            </a:pPr>
            <a:r>
              <a:rPr lang="en-US" sz="1100" b="1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Built-In </a:t>
            </a:r>
            <a:r>
              <a:rPr lang="en-US" sz="1100" b="1" dirty="0" err="1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Zener</a:t>
            </a:r>
            <a:r>
              <a:rPr lang="en-US" sz="1100" b="1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 on LM2917</a:t>
            </a:r>
            <a:endParaRPr lang="en-US" sz="1050" dirty="0" smtClean="0">
              <a:solidFill>
                <a:schemeClr val="tx1"/>
              </a:solidFill>
            </a:endParaRPr>
          </a:p>
          <a:p>
            <a:pPr marL="285750" indent="-285750" defTabSz="763588" eaLnBrk="0" fontAlgn="base" hangingPunct="0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1100" b="1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Monolithic Design</a:t>
            </a:r>
          </a:p>
          <a:p>
            <a:pPr marL="285750" indent="-285750" defTabSz="763588" eaLnBrk="0" fontAlgn="base" hangingPunct="0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1100" b="1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Simple Design</a:t>
            </a:r>
          </a:p>
          <a:p>
            <a:pPr marL="742950" lvl="1" indent="-285750" defTabSz="763588" eaLnBrk="0" fontAlgn="base" hangingPunct="0">
              <a:spcBef>
                <a:spcPts val="500"/>
              </a:spcBef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1050" b="1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V</a:t>
            </a:r>
            <a:r>
              <a:rPr lang="en-US" sz="600" b="1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OUT</a:t>
            </a:r>
            <a:r>
              <a:rPr lang="en-US" sz="1050" b="1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 = F</a:t>
            </a:r>
            <a:r>
              <a:rPr lang="en-US" sz="600" b="1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IN</a:t>
            </a:r>
            <a:r>
              <a:rPr lang="en-US" sz="1050" b="1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 x V</a:t>
            </a:r>
            <a:r>
              <a:rPr lang="en-US" sz="600" b="1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CC</a:t>
            </a:r>
            <a:r>
              <a:rPr lang="en-US" sz="1050" b="1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 x R1 x C1</a:t>
            </a:r>
          </a:p>
          <a:p>
            <a:pPr lvl="1" defTabSz="763588" eaLnBrk="0" fontAlgn="base" hangingPunct="0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tabLst>
                <a:tab pos="1909763" algn="ctr"/>
              </a:tabLst>
            </a:pPr>
            <a:endParaRPr lang="en-US" sz="1000" b="1" dirty="0" smtClean="0">
              <a:solidFill>
                <a:schemeClr val="tx1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572000" y="974724"/>
            <a:ext cx="4389438" cy="22066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defTabSz="763588" eaLnBrk="0" fontAlgn="base" hangingPunct="0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1200" b="1" dirty="0">
                <a:solidFill>
                  <a:srgbClr val="DE0000"/>
                </a:solidFill>
                <a:ea typeface="ＭＳ Ｐゴシック" charset="0"/>
                <a:cs typeface="Arial" charset="0"/>
              </a:rPr>
              <a:t>Ground Referenced Tachometer </a:t>
            </a:r>
            <a:r>
              <a:rPr lang="en-US" sz="1200" b="1" dirty="0" smtClean="0">
                <a:solidFill>
                  <a:srgbClr val="DE0000"/>
                </a:solidFill>
                <a:ea typeface="ＭＳ Ｐゴシック" charset="0"/>
                <a:cs typeface="Arial" charset="0"/>
              </a:rPr>
              <a:t>Input: </a:t>
            </a:r>
            <a:r>
              <a:rPr lang="en-US" sz="1100" dirty="0">
                <a:solidFill>
                  <a:srgbClr val="000000"/>
                </a:solidFill>
                <a:ea typeface="ＭＳ Ｐゴシック" charset="0"/>
                <a:cs typeface="Arial" charset="0"/>
              </a:rPr>
              <a:t>Interfaces Directly With Variable Reluctance Magnetic </a:t>
            </a:r>
            <a:r>
              <a:rPr lang="en-US" sz="1100" dirty="0" smtClean="0">
                <a:solidFill>
                  <a:srgbClr val="000000"/>
                </a:solidFill>
                <a:ea typeface="ＭＳ Ｐゴシック" charset="0"/>
                <a:cs typeface="Arial" charset="0"/>
              </a:rPr>
              <a:t>Pickups</a:t>
            </a:r>
            <a:r>
              <a:rPr lang="en-US" sz="1100" dirty="0" smtClean="0">
                <a:solidFill>
                  <a:srgbClr val="000000"/>
                </a:solidFill>
              </a:rPr>
              <a:t>.</a:t>
            </a:r>
            <a:r>
              <a:rPr lang="en-US" altLang="ja-JP" sz="1100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endParaRPr lang="en-US" altLang="ja-JP" sz="1100" dirty="0">
              <a:solidFill>
                <a:srgbClr val="000000"/>
              </a:solidFill>
              <a:ea typeface="MS PGothic" pitchFamily="34" charset="-128"/>
            </a:endParaRPr>
          </a:p>
          <a:p>
            <a:pPr marL="285750" indent="-285750" defTabSz="763588" eaLnBrk="0" fontAlgn="base" hangingPunct="0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1200" b="1" dirty="0" smtClean="0">
                <a:solidFill>
                  <a:srgbClr val="DE0000"/>
                </a:solidFill>
              </a:rPr>
              <a:t>Two Configurations:</a:t>
            </a:r>
          </a:p>
          <a:p>
            <a:pPr marL="742950" lvl="1" indent="-285750" defTabSz="763588" eaLnBrk="0" fontAlgn="base" hangingPunct="0">
              <a:spcBef>
                <a:spcPts val="500"/>
              </a:spcBef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1100" dirty="0" smtClean="0">
                <a:solidFill>
                  <a:srgbClr val="000000"/>
                </a:solidFill>
              </a:rPr>
              <a:t>8-Pin Device with Ground Referenced Tachometer Input</a:t>
            </a:r>
          </a:p>
          <a:p>
            <a:pPr marL="742950" lvl="1" indent="-285750" defTabSz="763588" eaLnBrk="0" fontAlgn="base" hangingPunct="0">
              <a:spcBef>
                <a:spcPts val="500"/>
              </a:spcBef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1100" dirty="0" smtClean="0">
                <a:solidFill>
                  <a:srgbClr val="000000"/>
                </a:solidFill>
              </a:rPr>
              <a:t>14-Pin Device with Differential Tachometer Input and Uncommitted Op Amp Inputs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endParaRPr lang="en-US" sz="1100" dirty="0" smtClean="0">
              <a:solidFill>
                <a:srgbClr val="000000"/>
              </a:solidFill>
            </a:endParaRPr>
          </a:p>
          <a:p>
            <a:pPr marL="285750" indent="-285750" defTabSz="763588" eaLnBrk="0" fontAlgn="base" hangingPunct="0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/>
              <a:buChar char="•"/>
              <a:tabLst>
                <a:tab pos="1909763" algn="ctr"/>
              </a:tabLst>
            </a:pPr>
            <a:r>
              <a:rPr lang="en-US" sz="1200" b="1" dirty="0" smtClean="0">
                <a:solidFill>
                  <a:srgbClr val="DE0000"/>
                </a:solidFill>
              </a:rPr>
              <a:t>Active Shunt Regulator: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100" dirty="0" smtClean="0">
                <a:solidFill>
                  <a:srgbClr val="000000"/>
                </a:solidFill>
              </a:rPr>
              <a:t>Regulator Clamps provide stable frequency to voltage and frequency to current operations with any supply voltage and a suitable resistor.</a:t>
            </a:r>
            <a:endParaRPr lang="en-US" sz="1100" b="1" dirty="0">
              <a:solidFill>
                <a:srgbClr val="DE0000"/>
              </a:solidFill>
            </a:endParaRPr>
          </a:p>
        </p:txBody>
      </p:sp>
      <p:sp>
        <p:nvSpPr>
          <p:cNvPr id="56323" name="Rectangle 14"/>
          <p:cNvSpPr>
            <a:spLocks noChangeArrowheads="1"/>
          </p:cNvSpPr>
          <p:nvPr/>
        </p:nvSpPr>
        <p:spPr bwMode="auto">
          <a:xfrm>
            <a:off x="257174" y="3437128"/>
            <a:ext cx="4260851" cy="220400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cs typeface="Arial" charset="0"/>
              </a:rPr>
              <a:t>Applications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69877" y="3727450"/>
            <a:ext cx="4248149" cy="932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Over/Under Speed Sensing</a:t>
            </a:r>
            <a:endParaRPr lang="en-US" sz="1200" dirty="0">
              <a:solidFill>
                <a:srgbClr val="000000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Frequency to Voltage Conversion (Tachometer)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Speedometers</a:t>
            </a:r>
            <a:endParaRPr lang="en-US" sz="1200" dirty="0">
              <a:solidFill>
                <a:srgbClr val="000000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Cruise Control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Automotive Door Lock Control</a:t>
            </a:r>
            <a:endParaRPr lang="en-US" sz="1400" dirty="0">
              <a:solidFill>
                <a:srgbClr val="000000"/>
              </a:solidFill>
            </a:endParaRPr>
          </a:p>
          <a:p>
            <a:pPr marL="174625" indent="-174625" eaLnBrk="0" fontAlgn="base" hangingPunct="0"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6325" name="Rectangle 14"/>
          <p:cNvSpPr>
            <a:spLocks noChangeArrowheads="1"/>
          </p:cNvSpPr>
          <p:nvPr/>
        </p:nvSpPr>
        <p:spPr bwMode="auto">
          <a:xfrm>
            <a:off x="269875" y="689858"/>
            <a:ext cx="4248150" cy="257175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cs typeface="Arial" charset="0"/>
              </a:rPr>
              <a:t>Features</a:t>
            </a:r>
          </a:p>
        </p:txBody>
      </p:sp>
      <p:sp>
        <p:nvSpPr>
          <p:cNvPr id="56326" name="Rectangle 14"/>
          <p:cNvSpPr>
            <a:spLocks noChangeArrowheads="1"/>
          </p:cNvSpPr>
          <p:nvPr/>
        </p:nvSpPr>
        <p:spPr bwMode="auto">
          <a:xfrm>
            <a:off x="4572000" y="689858"/>
            <a:ext cx="4389438" cy="257175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cs typeface="Arial" charset="0"/>
              </a:rPr>
              <a:t>Benefits</a:t>
            </a:r>
          </a:p>
        </p:txBody>
      </p:sp>
      <p:sp>
        <p:nvSpPr>
          <p:cNvPr id="56327" name="Title 1"/>
          <p:cNvSpPr>
            <a:spLocks noGrp="1"/>
          </p:cNvSpPr>
          <p:nvPr>
            <p:ph type="title"/>
          </p:nvPr>
        </p:nvSpPr>
        <p:spPr>
          <a:xfrm>
            <a:off x="269875" y="90742"/>
            <a:ext cx="8691563" cy="578334"/>
          </a:xfrm>
        </p:spPr>
        <p:txBody>
          <a:bodyPr/>
          <a:lstStyle/>
          <a:p>
            <a:pPr eaLnBrk="1" hangingPunct="1"/>
            <a:r>
              <a:rPr lang="de-DE" b="1" dirty="0" smtClean="0"/>
              <a:t> </a:t>
            </a:r>
            <a:r>
              <a:rPr lang="de-DE" sz="2400" b="1" dirty="0" smtClean="0">
                <a:solidFill>
                  <a:srgbClr val="FF0000"/>
                </a:solidFill>
              </a:rPr>
              <a:t>LM2907/17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r>
              <a:rPr lang="en-US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Frequency to Voltage Converter </a:t>
            </a:r>
            <a:endParaRPr lang="en-US" sz="1800" b="1" dirty="0" smtClean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294" y="3276600"/>
            <a:ext cx="4240851" cy="138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5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efc8258c5937449c57e4aadb03a8d39ea42caf1"/>
</p:tagLst>
</file>

<file path=ppt/theme/theme1.xml><?xml version="1.0" encoding="utf-8"?>
<a:theme xmlns:a="http://schemas.openxmlformats.org/drawingml/2006/main" name="1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195A67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195A67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8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BE9C3FB8801A4F9233D0C986E3FFAD" ma:contentTypeVersion="0" ma:contentTypeDescription="Create a new document." ma:contentTypeScope="" ma:versionID="30a8d7737a66c442fa161f9c22dedbe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66FBE0-33FC-4720-9765-58FC9754B9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EF994D4-4832-4A35-A76F-B5286A82FF6F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C9BCB56-9F50-42B0-BF01-94C0D7C1AA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61976</TotalTime>
  <Words>1285</Words>
  <Application>Microsoft Office PowerPoint</Application>
  <PresentationFormat>On-screen Show (16:9)</PresentationFormat>
  <Paragraphs>273</Paragraphs>
  <Slides>13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ＭＳ Ｐゴシック</vt:lpstr>
      <vt:lpstr>Arial</vt:lpstr>
      <vt:lpstr>Calibri</vt:lpstr>
      <vt:lpstr>Gill Sans Light</vt:lpstr>
      <vt:lpstr>Wingdings</vt:lpstr>
      <vt:lpstr>1_FinalPowerpoint</vt:lpstr>
      <vt:lpstr>18_FinalPowerpoint</vt:lpstr>
      <vt:lpstr>Visio</vt:lpstr>
      <vt:lpstr>SVA-BMP-BASE Power</vt:lpstr>
      <vt:lpstr>BASE Power Linear Regulators</vt:lpstr>
      <vt:lpstr>Linear regulators for defense, aerospace &amp; extended temperature requirements</vt:lpstr>
      <vt:lpstr>LM317A – Best in class accuracy, performance &amp; size</vt:lpstr>
      <vt:lpstr>LM3880-Q/LM3881: Power Sequencers </vt:lpstr>
      <vt:lpstr>LP299x - DDR Termination Regulators</vt:lpstr>
      <vt:lpstr>Voltage Supervisor Portfolio</vt:lpstr>
      <vt:lpstr>LM2700: 615kHz/1.25MHz Step-up PWM DC/DC Converter</vt:lpstr>
      <vt:lpstr> LM2907/17: Frequency to Voltage Converter </vt:lpstr>
      <vt:lpstr>DS2003: Extended Temperature 50V, 350mA Seven Channel Darlington Array</vt:lpstr>
      <vt:lpstr>LMD18200/01/45: 3A, 55V H-Bridge for DC Motors</vt:lpstr>
      <vt:lpstr>SM72295: Full-Bridge Gate Driver w/Integrated Current Sense</vt:lpstr>
      <vt:lpstr>LM9061: Power MOSFET Driver with Lossless Protection</vt:lpstr>
    </vt:vector>
  </TitlesOfParts>
  <Company>Texas Instruments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Greene, Matt</dc:creator>
  <cp:lastModifiedBy>Scott Smith</cp:lastModifiedBy>
  <cp:revision>1676</cp:revision>
  <cp:lastPrinted>2015-05-07T15:51:19Z</cp:lastPrinted>
  <dcterms:created xsi:type="dcterms:W3CDTF">2007-12-19T20:51:45Z</dcterms:created>
  <dcterms:modified xsi:type="dcterms:W3CDTF">2016-05-19T18:16:38Z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0x010100A4BE9C3FB8801A4F9233D0C986E3FFAD</vt:lpwstr>
  </property>
</Properties>
</file>